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76" r:id="rId4"/>
    <p:sldId id="279" r:id="rId5"/>
    <p:sldId id="304" r:id="rId6"/>
    <p:sldId id="309" r:id="rId7"/>
    <p:sldId id="310" r:id="rId8"/>
    <p:sldId id="315" r:id="rId9"/>
    <p:sldId id="317" r:id="rId10"/>
    <p:sldId id="278" r:id="rId11"/>
    <p:sldId id="312" r:id="rId12"/>
    <p:sldId id="311" r:id="rId13"/>
    <p:sldId id="314" r:id="rId1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 Halsey" initials="BH" lastIdx="1" clrIdx="0">
    <p:extLst>
      <p:ext uri="{19B8F6BF-5375-455C-9EA6-DF929625EA0E}">
        <p15:presenceInfo xmlns:p15="http://schemas.microsoft.com/office/powerpoint/2012/main" userId="19c5cbe1461bcb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DDB03-709D-4F58-9116-01B9EE6089BF}" v="780" dt="2020-07-08T15:23:13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52" autoAdjust="0"/>
    <p:restoredTop sz="69011" autoAdjust="0"/>
  </p:normalViewPr>
  <p:slideViewPr>
    <p:cSldViewPr snapToGrid="0">
      <p:cViewPr varScale="1">
        <p:scale>
          <a:sx n="59" d="100"/>
          <a:sy n="59" d="100"/>
        </p:scale>
        <p:origin x="11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ushmanwakefield.com/en/news/2020/04/how-to-guide-for-reopening-workplaces-released" TargetMode="External"/><Relationship Id="rId13" Type="http://schemas.openxmlformats.org/officeDocument/2006/relationships/hyperlink" Target="http://www.dir.ca.gov/dosh/coronavirus/Health-Care-General-Industry.html" TargetMode="External"/><Relationship Id="rId18" Type="http://schemas.openxmlformats.org/officeDocument/2006/relationships/hyperlink" Target="http://www.sba.gov/page/coronavirus-covid-19-small-business-guidance-loan-resources" TargetMode="External"/><Relationship Id="rId3" Type="http://schemas.openxmlformats.org/officeDocument/2006/relationships/hyperlink" Target="http://www.tularewib.org/covid-19" TargetMode="External"/><Relationship Id="rId7" Type="http://schemas.openxmlformats.org/officeDocument/2006/relationships/hyperlink" Target="https://www.ftb.ca.gov/about-ftb/newsroom/covid-19/index.html" TargetMode="External"/><Relationship Id="rId12" Type="http://schemas.openxmlformats.org/officeDocument/2006/relationships/hyperlink" Target="https://www.edd.ca.gov/about_edd/coronavirus-2019.htm" TargetMode="External"/><Relationship Id="rId17" Type="http://schemas.openxmlformats.org/officeDocument/2006/relationships/hyperlink" Target="http://www.mfgfoundation.com/covid-19-guidance-resources-for-small-and-medium-manufacturers/" TargetMode="External"/><Relationship Id="rId2" Type="http://schemas.openxmlformats.org/officeDocument/2006/relationships/hyperlink" Target="http://www.osha.gov/SLTC/covid-19" TargetMode="External"/><Relationship Id="rId16" Type="http://schemas.openxmlformats.org/officeDocument/2006/relationships/hyperlink" Target="http://www.cdc.gov/coronavirus/2019-ncov;php/open-America/key-resources.html" TargetMode="External"/><Relationship Id="rId1" Type="http://schemas.openxmlformats.org/officeDocument/2006/relationships/hyperlink" Target="http://www.cdc.gov/coronavirus/2019-ncov/community/organizations/businesses-employers.html" TargetMode="External"/><Relationship Id="rId6" Type="http://schemas.openxmlformats.org/officeDocument/2006/relationships/hyperlink" Target="https://www.safelymakingca.org/" TargetMode="External"/><Relationship Id="rId11" Type="http://schemas.openxmlformats.org/officeDocument/2006/relationships/hyperlink" Target="https://www.labor.ca.gov/coronavirus2019/#chart" TargetMode="External"/><Relationship Id="rId5" Type="http://schemas.openxmlformats.org/officeDocument/2006/relationships/hyperlink" Target="https://covid19.ca.gov/business-and-employers/" TargetMode="External"/><Relationship Id="rId15" Type="http://schemas.openxmlformats.org/officeDocument/2006/relationships/hyperlink" Target="http://www.dcd.gov/coronavirus/2019-ncov/php/oein-America/contact-trcing-resources.html" TargetMode="External"/><Relationship Id="rId10" Type="http://schemas.openxmlformats.org/officeDocument/2006/relationships/hyperlink" Target="https://www.labor.ca.gov/coronavirus2019/" TargetMode="External"/><Relationship Id="rId4" Type="http://schemas.openxmlformats.org/officeDocument/2006/relationships/hyperlink" Target="http://www.business.ca.gov/coronavirus-2019" TargetMode="External"/><Relationship Id="rId9" Type="http://schemas.openxmlformats.org/officeDocument/2006/relationships/hyperlink" Target="https://www.cdtfa.ca.gov/services/covid19.htm" TargetMode="External"/><Relationship Id="rId14" Type="http://schemas.openxmlformats.org/officeDocument/2006/relationships/hyperlink" Target="http://www.fda.gov/medical-devices/personal-protective-equipment-infection-control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r.ca.gov/dosh/coronavirus/Health-Care-General-Industry.html" TargetMode="External"/><Relationship Id="rId13" Type="http://schemas.openxmlformats.org/officeDocument/2006/relationships/hyperlink" Target="http://www.business.ca.gov/coronavirus-2019" TargetMode="External"/><Relationship Id="rId18" Type="http://schemas.openxmlformats.org/officeDocument/2006/relationships/hyperlink" Target="https://covid19.ca.gov/business-and-employers/" TargetMode="External"/><Relationship Id="rId3" Type="http://schemas.openxmlformats.org/officeDocument/2006/relationships/hyperlink" Target="https://www.labor.ca.gov/coronavirus2019/" TargetMode="External"/><Relationship Id="rId7" Type="http://schemas.openxmlformats.org/officeDocument/2006/relationships/hyperlink" Target="http://www.osha.gov/SLTC/covid-19" TargetMode="External"/><Relationship Id="rId12" Type="http://schemas.openxmlformats.org/officeDocument/2006/relationships/hyperlink" Target="http://www.sba.gov/page/coronavirus-covid-19-small-business-guidance-loan-resources" TargetMode="External"/><Relationship Id="rId17" Type="http://schemas.openxmlformats.org/officeDocument/2006/relationships/hyperlink" Target="https://www.cdtfa.ca.gov/services/covid19.htm" TargetMode="External"/><Relationship Id="rId2" Type="http://schemas.openxmlformats.org/officeDocument/2006/relationships/hyperlink" Target="https://www.cushmanwakefield.com/en/news/2020/04/how-to-guide-for-reopening-workplaces-released" TargetMode="External"/><Relationship Id="rId16" Type="http://schemas.openxmlformats.org/officeDocument/2006/relationships/hyperlink" Target="https://www.ftb.ca.gov/about-ftb/newsroom/covid-19/index.html" TargetMode="External"/><Relationship Id="rId1" Type="http://schemas.openxmlformats.org/officeDocument/2006/relationships/hyperlink" Target="http://www.cdc.gov/coronavirus/2019-ncov/community/organizations/businesses-employers.html" TargetMode="External"/><Relationship Id="rId6" Type="http://schemas.openxmlformats.org/officeDocument/2006/relationships/hyperlink" Target="http://www.tularewib.org/covid-19" TargetMode="External"/><Relationship Id="rId11" Type="http://schemas.openxmlformats.org/officeDocument/2006/relationships/hyperlink" Target="http://www.cdc.gov/coronavirus/2019-ncov;php/open-America/key-resources.html" TargetMode="External"/><Relationship Id="rId5" Type="http://schemas.openxmlformats.org/officeDocument/2006/relationships/hyperlink" Target="https://www.labor.ca.gov/coronavirus2019/#chart" TargetMode="External"/><Relationship Id="rId15" Type="http://schemas.openxmlformats.org/officeDocument/2006/relationships/hyperlink" Target="https://www.safelymakingca.org/" TargetMode="External"/><Relationship Id="rId10" Type="http://schemas.openxmlformats.org/officeDocument/2006/relationships/hyperlink" Target="http://www.dcd.gov/coronavirus/2019-ncov/php/oein-America/contact-trcing-resources.html" TargetMode="External"/><Relationship Id="rId4" Type="http://schemas.openxmlformats.org/officeDocument/2006/relationships/hyperlink" Target="https://www.edd.ca.gov/about_edd/coronavirus-2019.htm" TargetMode="External"/><Relationship Id="rId9" Type="http://schemas.openxmlformats.org/officeDocument/2006/relationships/hyperlink" Target="http://www.fda.gov/medical-devices/personal-protective-equipment-infection-control" TargetMode="External"/><Relationship Id="rId14" Type="http://schemas.openxmlformats.org/officeDocument/2006/relationships/hyperlink" Target="http://www.mfgfoundation.com/covid-19-guidance-resources-for-small-and-medium-manufacturers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E8EE8-54B7-4141-8B0D-44308E0AEFAC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ADC66-1DBD-431D-B1D7-DE5491563813}">
      <dgm:prSet phldrT="[Text]"/>
      <dgm:spPr/>
      <dgm:t>
        <a:bodyPr/>
        <a:lstStyle/>
        <a:p>
          <a:r>
            <a:rPr lang="en-US" dirty="0"/>
            <a:t>Workplace/Workforce</a:t>
          </a:r>
        </a:p>
      </dgm:t>
    </dgm:pt>
    <dgm:pt modelId="{DF2ACAD8-373E-408D-BEF6-FAD47E7E7B8A}" type="parTrans" cxnId="{9E727C3F-BDAD-4775-9487-E358E2D5AB5A}">
      <dgm:prSet/>
      <dgm:spPr/>
      <dgm:t>
        <a:bodyPr/>
        <a:lstStyle/>
        <a:p>
          <a:endParaRPr lang="en-US"/>
        </a:p>
      </dgm:t>
    </dgm:pt>
    <dgm:pt modelId="{461ED55E-0E1A-4248-9CA7-B6854236F949}" type="sibTrans" cxnId="{9E727C3F-BDAD-4775-9487-E358E2D5AB5A}">
      <dgm:prSet/>
      <dgm:spPr/>
      <dgm:t>
        <a:bodyPr/>
        <a:lstStyle/>
        <a:p>
          <a:endParaRPr lang="en-US"/>
        </a:p>
      </dgm:t>
    </dgm:pt>
    <dgm:pt modelId="{65D15AB8-7D63-40FD-9585-0F6C75ABC9E6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352E8D5C-7411-4F5C-8DA7-8DF95C1CB2DE}" type="parTrans" cxnId="{C08B8287-4964-45C8-A659-EABF3BF13AB4}">
      <dgm:prSet/>
      <dgm:spPr/>
      <dgm:t>
        <a:bodyPr/>
        <a:lstStyle/>
        <a:p>
          <a:endParaRPr lang="en-US"/>
        </a:p>
      </dgm:t>
    </dgm:pt>
    <dgm:pt modelId="{1E59D021-EADC-407A-959D-0E1FCA6EDF26}" type="sibTrans" cxnId="{C08B8287-4964-45C8-A659-EABF3BF13AB4}">
      <dgm:prSet/>
      <dgm:spPr/>
      <dgm:t>
        <a:bodyPr/>
        <a:lstStyle/>
        <a:p>
          <a:endParaRPr lang="en-US"/>
        </a:p>
      </dgm:t>
    </dgm:pt>
    <dgm:pt modelId="{28ED61D1-4340-4880-BA46-A0C45A8F642B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www.cdc.gov/coronavirus/2019-ncov/community/organizations/businesses-employers.html</a:t>
          </a:r>
          <a:endParaRPr lang="en-US" dirty="0"/>
        </a:p>
      </dgm:t>
    </dgm:pt>
    <dgm:pt modelId="{67ABFBC4-D997-43A0-8964-0AEF64506BA6}" type="parTrans" cxnId="{DC6C14BE-3AD3-4138-BC94-67C3584BEE01}">
      <dgm:prSet/>
      <dgm:spPr/>
      <dgm:t>
        <a:bodyPr/>
        <a:lstStyle/>
        <a:p>
          <a:endParaRPr lang="en-US"/>
        </a:p>
      </dgm:t>
    </dgm:pt>
    <dgm:pt modelId="{87AF203A-E4F2-4D42-951B-76FC12185CBA}" type="sibTrans" cxnId="{DC6C14BE-3AD3-4138-BC94-67C3584BEE01}">
      <dgm:prSet/>
      <dgm:spPr/>
      <dgm:t>
        <a:bodyPr/>
        <a:lstStyle/>
        <a:p>
          <a:endParaRPr lang="en-US"/>
        </a:p>
      </dgm:t>
    </dgm:pt>
    <dgm:pt modelId="{534CC7AA-F775-4B92-974F-449D14B1BD73}">
      <dgm:prSet phldrT="[Text]"/>
      <dgm:spPr/>
      <dgm:t>
        <a:bodyPr/>
        <a:lstStyle/>
        <a:p>
          <a:r>
            <a:rPr lang="en-US" dirty="0"/>
            <a:t>Safety</a:t>
          </a:r>
        </a:p>
      </dgm:t>
    </dgm:pt>
    <dgm:pt modelId="{0953D881-79B3-46EF-A697-8FE2AA731829}" type="parTrans" cxnId="{AEF5C3A1-884E-4F7A-BF1A-BA3A13CF1B71}">
      <dgm:prSet/>
      <dgm:spPr/>
      <dgm:t>
        <a:bodyPr/>
        <a:lstStyle/>
        <a:p>
          <a:endParaRPr lang="en-US"/>
        </a:p>
      </dgm:t>
    </dgm:pt>
    <dgm:pt modelId="{84550A49-5B4B-4D84-8DC9-CE524AE1E203}" type="sibTrans" cxnId="{AEF5C3A1-884E-4F7A-BF1A-BA3A13CF1B71}">
      <dgm:prSet/>
      <dgm:spPr/>
      <dgm:t>
        <a:bodyPr/>
        <a:lstStyle/>
        <a:p>
          <a:endParaRPr lang="en-US"/>
        </a:p>
      </dgm:t>
    </dgm:pt>
    <dgm:pt modelId="{8E9B0D7F-253B-4EE5-BFF4-52EEE719DC0A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2"/>
            </a:rPr>
            <a:t>www.osha.gov/SLTC/covid-19</a:t>
          </a:r>
          <a:endParaRPr lang="en-US" dirty="0"/>
        </a:p>
      </dgm:t>
    </dgm:pt>
    <dgm:pt modelId="{3A3A2AD7-9CD0-492A-86EA-D1028311A4AD}" type="parTrans" cxnId="{5E01EF49-A916-487C-A4A8-A224C2FB44EA}">
      <dgm:prSet/>
      <dgm:spPr/>
      <dgm:t>
        <a:bodyPr/>
        <a:lstStyle/>
        <a:p>
          <a:endParaRPr lang="en-US"/>
        </a:p>
      </dgm:t>
    </dgm:pt>
    <dgm:pt modelId="{2C7849B3-1B75-4037-9B46-436666E934B3}" type="sibTrans" cxnId="{5E01EF49-A916-487C-A4A8-A224C2FB44EA}">
      <dgm:prSet/>
      <dgm:spPr/>
      <dgm:t>
        <a:bodyPr/>
        <a:lstStyle/>
        <a:p>
          <a:endParaRPr lang="en-US"/>
        </a:p>
      </dgm:t>
    </dgm:pt>
    <dgm:pt modelId="{1245FD6C-8C1C-4143-BDF5-E6E3A0693EBA}">
      <dgm:prSet phldrT="[Text]"/>
      <dgm:spPr/>
      <dgm:t>
        <a:bodyPr/>
        <a:lstStyle/>
        <a:p>
          <a:r>
            <a:rPr lang="en-US" dirty="0"/>
            <a:t>Business Specific</a:t>
          </a:r>
        </a:p>
      </dgm:t>
    </dgm:pt>
    <dgm:pt modelId="{670648F9-40DA-4FA4-8971-176E64231273}" type="parTrans" cxnId="{CDD1AE2A-1ADD-4AD0-B101-06327B819B28}">
      <dgm:prSet/>
      <dgm:spPr/>
      <dgm:t>
        <a:bodyPr/>
        <a:lstStyle/>
        <a:p>
          <a:endParaRPr lang="en-US"/>
        </a:p>
      </dgm:t>
    </dgm:pt>
    <dgm:pt modelId="{7B3A84DE-C623-4AD3-AA0B-0593C4C2B953}" type="sibTrans" cxnId="{CDD1AE2A-1ADD-4AD0-B101-06327B819B28}">
      <dgm:prSet/>
      <dgm:spPr/>
      <dgm:t>
        <a:bodyPr/>
        <a:lstStyle/>
        <a:p>
          <a:endParaRPr lang="en-US"/>
        </a:p>
      </dgm:t>
    </dgm:pt>
    <dgm:pt modelId="{C03A3CA8-A18F-48C3-AA43-25622E96ECD9}">
      <dgm:prSet phldrT="[Text]"/>
      <dgm:spPr/>
      <dgm:t>
        <a:bodyPr/>
        <a:lstStyle/>
        <a:p>
          <a:r>
            <a:rPr lang="en-US" dirty="0"/>
            <a:t>    </a:t>
          </a:r>
        </a:p>
      </dgm:t>
    </dgm:pt>
    <dgm:pt modelId="{55646412-320A-47C5-A488-F491369B93CE}" type="parTrans" cxnId="{A465331B-0EFE-40A8-943D-4AB47B55C153}">
      <dgm:prSet/>
      <dgm:spPr/>
      <dgm:t>
        <a:bodyPr/>
        <a:lstStyle/>
        <a:p>
          <a:endParaRPr lang="en-US"/>
        </a:p>
      </dgm:t>
    </dgm:pt>
    <dgm:pt modelId="{C5BD3F04-266D-4A1C-A5B6-96F9D09BC06A}" type="sibTrans" cxnId="{A465331B-0EFE-40A8-943D-4AB47B55C153}">
      <dgm:prSet/>
      <dgm:spPr/>
      <dgm:t>
        <a:bodyPr/>
        <a:lstStyle/>
        <a:p>
          <a:endParaRPr lang="en-US"/>
        </a:p>
      </dgm:t>
    </dgm:pt>
    <dgm:pt modelId="{2C921FA8-1782-4F8E-B2D0-BE759D5C7FC6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http://www.tularewib.org/covid-19</a:t>
          </a:r>
          <a:endParaRPr lang="en-US" dirty="0"/>
        </a:p>
      </dgm:t>
    </dgm:pt>
    <dgm:pt modelId="{202FDD31-C871-436A-A893-10ED56A7CB71}" type="parTrans" cxnId="{70B615A5-A3C4-412B-810B-C87BB5E0C363}">
      <dgm:prSet/>
      <dgm:spPr/>
      <dgm:t>
        <a:bodyPr/>
        <a:lstStyle/>
        <a:p>
          <a:endParaRPr lang="en-US"/>
        </a:p>
      </dgm:t>
    </dgm:pt>
    <dgm:pt modelId="{1B25EEC4-6237-414E-A3E5-497BA896B7EF}" type="sibTrans" cxnId="{70B615A5-A3C4-412B-810B-C87BB5E0C363}">
      <dgm:prSet/>
      <dgm:spPr/>
      <dgm:t>
        <a:bodyPr/>
        <a:lstStyle/>
        <a:p>
          <a:endParaRPr lang="en-US"/>
        </a:p>
      </dgm:t>
    </dgm:pt>
    <dgm:pt modelId="{5C9A9DA1-CED5-4822-91C8-26BAB7797B07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4"/>
            </a:rPr>
            <a:t>www.business.ca.gov/coronavirus-2019</a:t>
          </a:r>
          <a:endParaRPr lang="en-US" dirty="0"/>
        </a:p>
      </dgm:t>
    </dgm:pt>
    <dgm:pt modelId="{BD556AD5-9C8E-46C3-B7E5-9BA12C71F87D}" type="parTrans" cxnId="{6A969A52-362A-4FC0-951A-71006400D945}">
      <dgm:prSet/>
      <dgm:spPr/>
      <dgm:t>
        <a:bodyPr/>
        <a:lstStyle/>
        <a:p>
          <a:endParaRPr lang="en-US"/>
        </a:p>
      </dgm:t>
    </dgm:pt>
    <dgm:pt modelId="{8B931EDE-EF97-4595-9708-9538E236BF59}" type="sibTrans" cxnId="{6A969A52-362A-4FC0-951A-71006400D945}">
      <dgm:prSet/>
      <dgm:spPr/>
      <dgm:t>
        <a:bodyPr/>
        <a:lstStyle/>
        <a:p>
          <a:endParaRPr lang="en-US"/>
        </a:p>
      </dgm:t>
    </dgm:pt>
    <dgm:pt modelId="{98F2A0DE-AD74-46C3-98EC-DF9292594277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5"/>
            </a:rPr>
            <a:t>https://covid19.ca.gov/business-and-employers/</a:t>
          </a:r>
          <a:endParaRPr lang="en-US" dirty="0"/>
        </a:p>
      </dgm:t>
    </dgm:pt>
    <dgm:pt modelId="{DE00DB72-EB30-48C4-8BF3-8A7EC50AEDDB}" type="parTrans" cxnId="{1FD55359-0AFC-4CE1-8393-E71A755F1374}">
      <dgm:prSet/>
      <dgm:spPr/>
      <dgm:t>
        <a:bodyPr/>
        <a:lstStyle/>
        <a:p>
          <a:endParaRPr lang="en-US"/>
        </a:p>
      </dgm:t>
    </dgm:pt>
    <dgm:pt modelId="{CA85A3A5-1DFD-4614-94A1-370FBF2513D9}" type="sibTrans" cxnId="{1FD55359-0AFC-4CE1-8393-E71A755F1374}">
      <dgm:prSet/>
      <dgm:spPr/>
      <dgm:t>
        <a:bodyPr/>
        <a:lstStyle/>
        <a:p>
          <a:endParaRPr lang="en-US"/>
        </a:p>
      </dgm:t>
    </dgm:pt>
    <dgm:pt modelId="{F6321D96-66C0-4EDC-A24E-B28969129276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6"/>
            </a:rPr>
            <a:t>https://www.safelymakingca.org/</a:t>
          </a:r>
          <a:endParaRPr lang="en-US" dirty="0"/>
        </a:p>
      </dgm:t>
    </dgm:pt>
    <dgm:pt modelId="{6A0D6F92-1659-4DB0-8192-9C944192247A}" type="parTrans" cxnId="{30104888-11ED-4D67-A519-83593481C9B0}">
      <dgm:prSet/>
      <dgm:spPr/>
      <dgm:t>
        <a:bodyPr/>
        <a:lstStyle/>
        <a:p>
          <a:endParaRPr lang="en-US"/>
        </a:p>
      </dgm:t>
    </dgm:pt>
    <dgm:pt modelId="{61E2CBAB-5678-46EF-AE34-81CB5D749489}" type="sibTrans" cxnId="{30104888-11ED-4D67-A519-83593481C9B0}">
      <dgm:prSet/>
      <dgm:spPr/>
      <dgm:t>
        <a:bodyPr/>
        <a:lstStyle/>
        <a:p>
          <a:endParaRPr lang="en-US"/>
        </a:p>
      </dgm:t>
    </dgm:pt>
    <dgm:pt modelId="{DD8DA7AD-22D3-4E4A-834D-E2B6B0D7FB1A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7"/>
            </a:rPr>
            <a:t>https://www.ftb.ca.gov/about-ftb/newsroom/covid-19/index.html</a:t>
          </a:r>
          <a:endParaRPr lang="en-US" dirty="0"/>
        </a:p>
      </dgm:t>
    </dgm:pt>
    <dgm:pt modelId="{D884E3A3-CB6F-4CAC-8344-FD07E80693A1}" type="parTrans" cxnId="{DAD66F88-B086-4D0A-A17C-57E287C88D08}">
      <dgm:prSet/>
      <dgm:spPr/>
      <dgm:t>
        <a:bodyPr/>
        <a:lstStyle/>
        <a:p>
          <a:endParaRPr lang="en-US"/>
        </a:p>
      </dgm:t>
    </dgm:pt>
    <dgm:pt modelId="{B37FBB82-AD4D-4372-9AC4-066698796D1E}" type="sibTrans" cxnId="{DAD66F88-B086-4D0A-A17C-57E287C88D08}">
      <dgm:prSet/>
      <dgm:spPr/>
      <dgm:t>
        <a:bodyPr/>
        <a:lstStyle/>
        <a:p>
          <a:endParaRPr lang="en-US"/>
        </a:p>
      </dgm:t>
    </dgm:pt>
    <dgm:pt modelId="{963C77BB-A869-46AC-B9E8-B03ACCCBBE1C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>
              <a:hlinkClick xmlns:r="http://schemas.openxmlformats.org/officeDocument/2006/relationships" r:id="rId8"/>
            </a:rPr>
            <a:t>Cushman &amp; Wakefield How-to-Guide for Reopening Workplaces</a:t>
          </a:r>
          <a:endParaRPr lang="en-US" dirty="0"/>
        </a:p>
      </dgm:t>
    </dgm:pt>
    <dgm:pt modelId="{E104B965-7835-475B-BAF9-F3902D670EFC}" type="parTrans" cxnId="{70000419-C13E-4EDF-96D4-5774E4A1F002}">
      <dgm:prSet/>
      <dgm:spPr/>
      <dgm:t>
        <a:bodyPr/>
        <a:lstStyle/>
        <a:p>
          <a:endParaRPr lang="en-US"/>
        </a:p>
      </dgm:t>
    </dgm:pt>
    <dgm:pt modelId="{9D6368B0-97CE-4F33-B831-83393B6B1042}" type="sibTrans" cxnId="{70000419-C13E-4EDF-96D4-5774E4A1F002}">
      <dgm:prSet/>
      <dgm:spPr/>
      <dgm:t>
        <a:bodyPr/>
        <a:lstStyle/>
        <a:p>
          <a:endParaRPr lang="en-US"/>
        </a:p>
      </dgm:t>
    </dgm:pt>
    <dgm:pt modelId="{373D2432-C1B1-4D43-951B-9FB3B13ADF87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9"/>
            </a:rPr>
            <a:t>https://www.cdtfa.ca.gov/services/covid19.htm</a:t>
          </a:r>
          <a:endParaRPr lang="en-US" dirty="0"/>
        </a:p>
      </dgm:t>
    </dgm:pt>
    <dgm:pt modelId="{36DDD039-AEE9-4EA2-977E-B447247DF675}" type="parTrans" cxnId="{E9FB05FA-6B1F-466C-AAE0-0EEEC95EF978}">
      <dgm:prSet/>
      <dgm:spPr/>
      <dgm:t>
        <a:bodyPr/>
        <a:lstStyle/>
        <a:p>
          <a:endParaRPr lang="en-US"/>
        </a:p>
      </dgm:t>
    </dgm:pt>
    <dgm:pt modelId="{C68ABBC1-A767-4B0C-A421-952685F706D9}" type="sibTrans" cxnId="{E9FB05FA-6B1F-466C-AAE0-0EEEC95EF978}">
      <dgm:prSet/>
      <dgm:spPr/>
      <dgm:t>
        <a:bodyPr/>
        <a:lstStyle/>
        <a:p>
          <a:endParaRPr lang="en-US"/>
        </a:p>
      </dgm:t>
    </dgm:pt>
    <dgm:pt modelId="{9BEC92AE-F8D5-4C04-8084-210C9D43AFEA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0"/>
            </a:rPr>
            <a:t>https://www.labor.ca.gov/coronavirus2019/</a:t>
          </a:r>
          <a:endParaRPr lang="en-US" dirty="0"/>
        </a:p>
      </dgm:t>
    </dgm:pt>
    <dgm:pt modelId="{B048D472-3CA1-41C7-8AD6-E92A800470E9}" type="parTrans" cxnId="{74CA9CDB-58A1-4020-9C17-CF786AD91A2E}">
      <dgm:prSet/>
      <dgm:spPr/>
      <dgm:t>
        <a:bodyPr/>
        <a:lstStyle/>
        <a:p>
          <a:endParaRPr lang="en-US"/>
        </a:p>
      </dgm:t>
    </dgm:pt>
    <dgm:pt modelId="{5B67D749-4502-4D6D-8E86-2E49DA756FBA}" type="sibTrans" cxnId="{74CA9CDB-58A1-4020-9C17-CF786AD91A2E}">
      <dgm:prSet/>
      <dgm:spPr/>
      <dgm:t>
        <a:bodyPr/>
        <a:lstStyle/>
        <a:p>
          <a:endParaRPr lang="en-US"/>
        </a:p>
      </dgm:t>
    </dgm:pt>
    <dgm:pt modelId="{267877BA-BE36-41D9-8B71-C11786DE257F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1"/>
            </a:rPr>
            <a:t>https://www.labor.ca.gov/coronavirus2019/#chart</a:t>
          </a:r>
          <a:endParaRPr lang="en-US" dirty="0"/>
        </a:p>
      </dgm:t>
    </dgm:pt>
    <dgm:pt modelId="{C3CD557B-3A68-4591-9920-94A3CB554374}" type="parTrans" cxnId="{E37F5A68-F823-4546-8481-990D7F47E06C}">
      <dgm:prSet/>
      <dgm:spPr/>
      <dgm:t>
        <a:bodyPr/>
        <a:lstStyle/>
        <a:p>
          <a:endParaRPr lang="en-US"/>
        </a:p>
      </dgm:t>
    </dgm:pt>
    <dgm:pt modelId="{0AB89547-7CA7-4971-AD54-856924826328}" type="sibTrans" cxnId="{E37F5A68-F823-4546-8481-990D7F47E06C}">
      <dgm:prSet/>
      <dgm:spPr/>
      <dgm:t>
        <a:bodyPr/>
        <a:lstStyle/>
        <a:p>
          <a:endParaRPr lang="en-US"/>
        </a:p>
      </dgm:t>
    </dgm:pt>
    <dgm:pt modelId="{E489497A-9010-45FB-BEE1-B98C20014ECA}">
      <dgm:prSet phldrT="[Text]"/>
      <dgm:spPr/>
      <dgm:t>
        <a:bodyPr/>
        <a:lstStyle/>
        <a:p>
          <a:r>
            <a:rPr lang="en-US" dirty="0"/>
            <a:t>     </a:t>
          </a:r>
        </a:p>
      </dgm:t>
    </dgm:pt>
    <dgm:pt modelId="{9AE3AB08-819D-46A6-9F2B-A8DCBF498D6A}" type="sibTrans" cxnId="{32081B76-413C-43BD-B709-660D2B9C69B4}">
      <dgm:prSet/>
      <dgm:spPr/>
      <dgm:t>
        <a:bodyPr/>
        <a:lstStyle/>
        <a:p>
          <a:endParaRPr lang="en-US"/>
        </a:p>
      </dgm:t>
    </dgm:pt>
    <dgm:pt modelId="{B6EC109B-6A34-4FBE-9B38-35B2C405F49D}" type="parTrans" cxnId="{32081B76-413C-43BD-B709-660D2B9C69B4}">
      <dgm:prSet/>
      <dgm:spPr/>
      <dgm:t>
        <a:bodyPr/>
        <a:lstStyle/>
        <a:p>
          <a:endParaRPr lang="en-US"/>
        </a:p>
      </dgm:t>
    </dgm:pt>
    <dgm:pt modelId="{21906958-F710-446B-9BBC-2CDEF8B52673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2"/>
            </a:rPr>
            <a:t>https://www.edd.ca.gov/about_edd/coronavirus-2019.htm</a:t>
          </a:r>
          <a:endParaRPr lang="en-US" dirty="0"/>
        </a:p>
      </dgm:t>
    </dgm:pt>
    <dgm:pt modelId="{9ED53DC1-5434-4378-A8FB-412886800888}" type="parTrans" cxnId="{824CE954-27A8-4835-9C64-61CF02CB29F2}">
      <dgm:prSet/>
      <dgm:spPr/>
      <dgm:t>
        <a:bodyPr/>
        <a:lstStyle/>
        <a:p>
          <a:endParaRPr lang="en-US"/>
        </a:p>
      </dgm:t>
    </dgm:pt>
    <dgm:pt modelId="{A3BDBCE3-9B7D-47C2-A810-D5DAEC9EE012}" type="sibTrans" cxnId="{824CE954-27A8-4835-9C64-61CF02CB29F2}">
      <dgm:prSet/>
      <dgm:spPr/>
      <dgm:t>
        <a:bodyPr/>
        <a:lstStyle/>
        <a:p>
          <a:endParaRPr lang="en-US"/>
        </a:p>
      </dgm:t>
    </dgm:pt>
    <dgm:pt modelId="{120C2914-EF47-47DE-934E-F75402262934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3"/>
            </a:rPr>
            <a:t>www.dir.ca.gov/dosh/coronavirus/Health-Care-General-Industry.html</a:t>
          </a:r>
          <a:endParaRPr lang="en-US" dirty="0"/>
        </a:p>
      </dgm:t>
    </dgm:pt>
    <dgm:pt modelId="{66C18C4C-E2E0-4C84-A741-673B0712F653}" type="parTrans" cxnId="{720E78B7-948F-4F01-9944-66BB33E2B890}">
      <dgm:prSet/>
      <dgm:spPr/>
      <dgm:t>
        <a:bodyPr/>
        <a:lstStyle/>
        <a:p>
          <a:endParaRPr lang="en-US"/>
        </a:p>
      </dgm:t>
    </dgm:pt>
    <dgm:pt modelId="{5E605488-3C9E-4CEF-A380-51D3BA284B87}" type="sibTrans" cxnId="{720E78B7-948F-4F01-9944-66BB33E2B890}">
      <dgm:prSet/>
      <dgm:spPr/>
      <dgm:t>
        <a:bodyPr/>
        <a:lstStyle/>
        <a:p>
          <a:endParaRPr lang="en-US"/>
        </a:p>
      </dgm:t>
    </dgm:pt>
    <dgm:pt modelId="{F1025F99-EC73-4069-B64B-B3ED3A639C05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4"/>
            </a:rPr>
            <a:t>www.fda.gov/medical-devices/personal-protective-equipment-infection-control</a:t>
          </a:r>
          <a:endParaRPr lang="en-US" dirty="0"/>
        </a:p>
      </dgm:t>
    </dgm:pt>
    <dgm:pt modelId="{AA6ADA40-0A04-41E4-87DF-9F67FD974E2C}" type="parTrans" cxnId="{7E93FD1E-1A99-4E12-9B17-4D8DB4ABBDA4}">
      <dgm:prSet/>
      <dgm:spPr/>
      <dgm:t>
        <a:bodyPr/>
        <a:lstStyle/>
        <a:p>
          <a:endParaRPr lang="en-US"/>
        </a:p>
      </dgm:t>
    </dgm:pt>
    <dgm:pt modelId="{89EDE421-C18E-4705-B2DE-8FD146924E9C}" type="sibTrans" cxnId="{7E93FD1E-1A99-4E12-9B17-4D8DB4ABBDA4}">
      <dgm:prSet/>
      <dgm:spPr/>
      <dgm:t>
        <a:bodyPr/>
        <a:lstStyle/>
        <a:p>
          <a:endParaRPr lang="en-US"/>
        </a:p>
      </dgm:t>
    </dgm:pt>
    <dgm:pt modelId="{786FFA8B-30A5-4F1C-97B0-777752073EB3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5"/>
            </a:rPr>
            <a:t>www.dcd.gov/coronavirus/2019-ncov/php/oein-America/contact-trcing-resources.html</a:t>
          </a:r>
          <a:endParaRPr lang="en-US" dirty="0"/>
        </a:p>
      </dgm:t>
    </dgm:pt>
    <dgm:pt modelId="{85C6239E-AEA3-442D-A550-D09949B95348}" type="parTrans" cxnId="{DED0CC2E-03C4-4A97-A9F7-F139EC4CB412}">
      <dgm:prSet/>
      <dgm:spPr/>
      <dgm:t>
        <a:bodyPr/>
        <a:lstStyle/>
        <a:p>
          <a:endParaRPr lang="en-US"/>
        </a:p>
      </dgm:t>
    </dgm:pt>
    <dgm:pt modelId="{654FF597-9394-4A14-8781-44D73AB65A48}" type="sibTrans" cxnId="{DED0CC2E-03C4-4A97-A9F7-F139EC4CB412}">
      <dgm:prSet/>
      <dgm:spPr/>
      <dgm:t>
        <a:bodyPr/>
        <a:lstStyle/>
        <a:p>
          <a:endParaRPr lang="en-US"/>
        </a:p>
      </dgm:t>
    </dgm:pt>
    <dgm:pt modelId="{EE8DACE7-E35F-42AE-A0E8-40BC25E8FC0D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6"/>
            </a:rPr>
            <a:t>www.cdc.gov/coronavirus/2019-ncov;php/open-America/key-resources.html</a:t>
          </a:r>
          <a:endParaRPr lang="en-US" dirty="0"/>
        </a:p>
      </dgm:t>
    </dgm:pt>
    <dgm:pt modelId="{03A00F7E-C41D-46AB-9DC6-DB9E968784E1}" type="parTrans" cxnId="{818CAE95-286B-4202-93E1-188DA84C9EF6}">
      <dgm:prSet/>
      <dgm:spPr/>
      <dgm:t>
        <a:bodyPr/>
        <a:lstStyle/>
        <a:p>
          <a:endParaRPr lang="en-US"/>
        </a:p>
      </dgm:t>
    </dgm:pt>
    <dgm:pt modelId="{2D6BA980-D72C-4E60-A7F8-71013E149287}" type="sibTrans" cxnId="{818CAE95-286B-4202-93E1-188DA84C9EF6}">
      <dgm:prSet/>
      <dgm:spPr/>
      <dgm:t>
        <a:bodyPr/>
        <a:lstStyle/>
        <a:p>
          <a:endParaRPr lang="en-US"/>
        </a:p>
      </dgm:t>
    </dgm:pt>
    <dgm:pt modelId="{98C96CAB-7169-470A-9EBB-00AD5FCB334C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7"/>
            </a:rPr>
            <a:t>http://www.mfgfoundation.com/covid-19-guidance-resources-for-small-and-medium-manufacturers/</a:t>
          </a:r>
          <a:endParaRPr lang="en-US" dirty="0"/>
        </a:p>
      </dgm:t>
    </dgm:pt>
    <dgm:pt modelId="{9D864D65-A3BF-4E93-90AB-0606D9AE0CF1}" type="parTrans" cxnId="{148036BD-85C2-4D98-BC8F-1ED8A6DB8E9A}">
      <dgm:prSet/>
      <dgm:spPr/>
      <dgm:t>
        <a:bodyPr/>
        <a:lstStyle/>
        <a:p>
          <a:endParaRPr lang="en-US"/>
        </a:p>
      </dgm:t>
    </dgm:pt>
    <dgm:pt modelId="{3533674E-1D5F-49D1-BDA9-9D5B5B8E5E31}" type="sibTrans" cxnId="{148036BD-85C2-4D98-BC8F-1ED8A6DB8E9A}">
      <dgm:prSet/>
      <dgm:spPr/>
      <dgm:t>
        <a:bodyPr/>
        <a:lstStyle/>
        <a:p>
          <a:endParaRPr lang="en-US"/>
        </a:p>
      </dgm:t>
    </dgm:pt>
    <dgm:pt modelId="{FAD12B2D-926A-4E85-B275-B44986F4EE09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http://www.tularewib.org/covid-19</a:t>
          </a:r>
          <a:endParaRPr lang="en-US" dirty="0"/>
        </a:p>
      </dgm:t>
    </dgm:pt>
    <dgm:pt modelId="{F94D6A16-40BB-4326-8D9F-88210B9106A6}" type="parTrans" cxnId="{22D3C209-F6E2-4C58-8DA1-B19204EFB60F}">
      <dgm:prSet/>
      <dgm:spPr/>
      <dgm:t>
        <a:bodyPr/>
        <a:lstStyle/>
        <a:p>
          <a:endParaRPr lang="en-US"/>
        </a:p>
      </dgm:t>
    </dgm:pt>
    <dgm:pt modelId="{B072958D-A48A-4B62-BE38-C3845BC1EA21}" type="sibTrans" cxnId="{22D3C209-F6E2-4C58-8DA1-B19204EFB60F}">
      <dgm:prSet/>
      <dgm:spPr/>
      <dgm:t>
        <a:bodyPr/>
        <a:lstStyle/>
        <a:p>
          <a:endParaRPr lang="en-US"/>
        </a:p>
      </dgm:t>
    </dgm:pt>
    <dgm:pt modelId="{B2EC55EA-F120-4B5A-BEC3-494B45348CB0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8"/>
            </a:rPr>
            <a:t>www.sba.gov/page/coronavirus-covid-19-small-business-guidance-loan-resources</a:t>
          </a:r>
          <a:endParaRPr lang="en-US" dirty="0"/>
        </a:p>
      </dgm:t>
    </dgm:pt>
    <dgm:pt modelId="{F5A11267-977A-4DD7-B49F-08ADB0C0737D}" type="parTrans" cxnId="{EA9E7185-0CD0-42B6-A148-F460F75C1A9E}">
      <dgm:prSet/>
      <dgm:spPr/>
      <dgm:t>
        <a:bodyPr/>
        <a:lstStyle/>
        <a:p>
          <a:endParaRPr lang="en-US"/>
        </a:p>
      </dgm:t>
    </dgm:pt>
    <dgm:pt modelId="{74C58A08-086A-475D-88E8-AF4A21FDEFC8}" type="sibTrans" cxnId="{EA9E7185-0CD0-42B6-A148-F460F75C1A9E}">
      <dgm:prSet/>
      <dgm:spPr/>
      <dgm:t>
        <a:bodyPr/>
        <a:lstStyle/>
        <a:p>
          <a:endParaRPr lang="en-US"/>
        </a:p>
      </dgm:t>
    </dgm:pt>
    <dgm:pt modelId="{009EABE0-5096-4FA7-8094-9BE5EC76DF13}" type="pres">
      <dgm:prSet presAssocID="{7E3E8EE8-54B7-4141-8B0D-44308E0AEFA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03AC804E-D1AA-43AD-A625-082754F223B8}" type="pres">
      <dgm:prSet presAssocID="{FA8ADC66-1DBD-431D-B1D7-DE5491563813}" presName="composite" presStyleCnt="0"/>
      <dgm:spPr/>
    </dgm:pt>
    <dgm:pt modelId="{418EDBD7-9CEE-47D5-856A-39F5C7F2438F}" type="pres">
      <dgm:prSet presAssocID="{FA8ADC66-1DBD-431D-B1D7-DE5491563813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1B9629BA-5D49-4C1C-8188-5DD60AA83F74}" type="pres">
      <dgm:prSet presAssocID="{FA8ADC66-1DBD-431D-B1D7-DE5491563813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5E9E90DA-5939-45A0-992C-83F625A8DE7A}" type="pres">
      <dgm:prSet presAssocID="{FA8ADC66-1DBD-431D-B1D7-DE5491563813}" presName="Accent" presStyleLbl="parChTrans1D1" presStyleIdx="0" presStyleCnt="3"/>
      <dgm:spPr/>
    </dgm:pt>
    <dgm:pt modelId="{C2801797-126E-4505-A742-AC4AAB2F270A}" type="pres">
      <dgm:prSet presAssocID="{FA8ADC66-1DBD-431D-B1D7-DE5491563813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152BAD31-913B-4937-91AF-F4EA2E8558DD}" type="pres">
      <dgm:prSet presAssocID="{461ED55E-0E1A-4248-9CA7-B6854236F949}" presName="sibTrans" presStyleCnt="0"/>
      <dgm:spPr/>
    </dgm:pt>
    <dgm:pt modelId="{C4CAF6B3-3505-4E91-ABED-8B1A0A523291}" type="pres">
      <dgm:prSet presAssocID="{534CC7AA-F775-4B92-974F-449D14B1BD73}" presName="composite" presStyleCnt="0"/>
      <dgm:spPr/>
    </dgm:pt>
    <dgm:pt modelId="{7A96772E-092B-4A0D-9BA2-B791B5C4B45C}" type="pres">
      <dgm:prSet presAssocID="{534CC7AA-F775-4B92-974F-449D14B1BD73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71BAD689-FF7F-4C04-A5C1-377DFFFC00A9}" type="pres">
      <dgm:prSet presAssocID="{534CC7AA-F775-4B92-974F-449D14B1BD73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07A0B2BF-BE51-4ED2-903F-C1582D3D8C71}" type="pres">
      <dgm:prSet presAssocID="{534CC7AA-F775-4B92-974F-449D14B1BD73}" presName="Accent" presStyleLbl="parChTrans1D1" presStyleIdx="1" presStyleCnt="3"/>
      <dgm:spPr/>
    </dgm:pt>
    <dgm:pt modelId="{8B63E1DA-8BAE-4B0B-8839-350A30438C60}" type="pres">
      <dgm:prSet presAssocID="{534CC7AA-F775-4B92-974F-449D14B1BD73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4BBB7A7F-D6CA-4E90-BB9C-1DFBAE3DA4BE}" type="pres">
      <dgm:prSet presAssocID="{84550A49-5B4B-4D84-8DC9-CE524AE1E203}" presName="sibTrans" presStyleCnt="0"/>
      <dgm:spPr/>
    </dgm:pt>
    <dgm:pt modelId="{8E9D7844-7762-43EE-A492-4D0BC3988B95}" type="pres">
      <dgm:prSet presAssocID="{1245FD6C-8C1C-4143-BDF5-E6E3A0693EBA}" presName="composite" presStyleCnt="0"/>
      <dgm:spPr/>
    </dgm:pt>
    <dgm:pt modelId="{3BBCE556-2359-4C46-B84F-B3B3585792D5}" type="pres">
      <dgm:prSet presAssocID="{1245FD6C-8C1C-4143-BDF5-E6E3A0693EBA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A849505A-3C0D-4A78-ACA7-E975A8C0A841}" type="pres">
      <dgm:prSet presAssocID="{1245FD6C-8C1C-4143-BDF5-E6E3A0693EB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7B1EBAEB-DAAF-4459-B45F-6FA1F6F6F0D1}" type="pres">
      <dgm:prSet presAssocID="{1245FD6C-8C1C-4143-BDF5-E6E3A0693EBA}" presName="Accent" presStyleLbl="parChTrans1D1" presStyleIdx="2" presStyleCnt="3"/>
      <dgm:spPr/>
    </dgm:pt>
    <dgm:pt modelId="{E10342E4-16C9-4387-921C-01B1EAECB48E}" type="pres">
      <dgm:prSet presAssocID="{1245FD6C-8C1C-4143-BDF5-E6E3A0693EBA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1C24A00-0F10-4A7E-8D39-ACDE7733335F}" type="presOf" srcId="{1245FD6C-8C1C-4143-BDF5-E6E3A0693EBA}" destId="{A849505A-3C0D-4A78-ACA7-E975A8C0A841}" srcOrd="0" destOrd="0" presId="urn:microsoft.com/office/officeart/2011/layout/TabList"/>
    <dgm:cxn modelId="{05232305-24ED-43D0-8B8E-2318B1251714}" type="presOf" srcId="{F6321D96-66C0-4EDC-A24E-B28969129276}" destId="{E10342E4-16C9-4387-921C-01B1EAECB48E}" srcOrd="0" destOrd="4" presId="urn:microsoft.com/office/officeart/2011/layout/TabList"/>
    <dgm:cxn modelId="{22D3C209-F6E2-4C58-8DA1-B19204EFB60F}" srcId="{FA8ADC66-1DBD-431D-B1D7-DE5491563813}" destId="{FAD12B2D-926A-4E85-B275-B44986F4EE09}" srcOrd="6" destOrd="0" parTransId="{F94D6A16-40BB-4326-8D9F-88210B9106A6}" sibTransId="{B072958D-A48A-4B62-BE38-C3845BC1EA21}"/>
    <dgm:cxn modelId="{C6C53D11-D437-4E29-BE61-D028E42AE410}" type="presOf" srcId="{65D15AB8-7D63-40FD-9585-0F6C75ABC9E6}" destId="{418EDBD7-9CEE-47D5-856A-39F5C7F2438F}" srcOrd="0" destOrd="0" presId="urn:microsoft.com/office/officeart/2011/layout/TabList"/>
    <dgm:cxn modelId="{70000419-C13E-4EDF-96D4-5774E4A1F002}" srcId="{FA8ADC66-1DBD-431D-B1D7-DE5491563813}" destId="{963C77BB-A869-46AC-B9E8-B03ACCCBBE1C}" srcOrd="2" destOrd="0" parTransId="{E104B965-7835-475B-BAF9-F3902D670EFC}" sibTransId="{9D6368B0-97CE-4F33-B831-83393B6B1042}"/>
    <dgm:cxn modelId="{A465331B-0EFE-40A8-943D-4AB47B55C153}" srcId="{1245FD6C-8C1C-4143-BDF5-E6E3A0693EBA}" destId="{C03A3CA8-A18F-48C3-AA43-25622E96ECD9}" srcOrd="0" destOrd="0" parTransId="{55646412-320A-47C5-A488-F491369B93CE}" sibTransId="{C5BD3F04-266D-4A1C-A5B6-96F9D09BC06A}"/>
    <dgm:cxn modelId="{7E93FD1E-1A99-4E12-9B17-4D8DB4ABBDA4}" srcId="{534CC7AA-F775-4B92-974F-449D14B1BD73}" destId="{F1025F99-EC73-4069-B64B-B3ED3A639C05}" srcOrd="3" destOrd="0" parTransId="{AA6ADA40-0A04-41E4-87DF-9F67FD974E2C}" sibTransId="{89EDE421-C18E-4705-B2DE-8FD146924E9C}"/>
    <dgm:cxn modelId="{C9C27422-05B6-48B3-AA35-6A2CCE0615B6}" type="presOf" srcId="{963C77BB-A869-46AC-B9E8-B03ACCCBBE1C}" destId="{C2801797-126E-4505-A742-AC4AAB2F270A}" srcOrd="0" destOrd="1" presId="urn:microsoft.com/office/officeart/2011/layout/TabList"/>
    <dgm:cxn modelId="{CDD1AE2A-1ADD-4AD0-B101-06327B819B28}" srcId="{7E3E8EE8-54B7-4141-8B0D-44308E0AEFAC}" destId="{1245FD6C-8C1C-4143-BDF5-E6E3A0693EBA}" srcOrd="2" destOrd="0" parTransId="{670648F9-40DA-4FA4-8971-176E64231273}" sibTransId="{7B3A84DE-C623-4AD3-AA0B-0593C4C2B953}"/>
    <dgm:cxn modelId="{D1AC592B-74A3-4DD6-AF07-7F79A88F41C3}" type="presOf" srcId="{120C2914-EF47-47DE-934E-F75402262934}" destId="{8B63E1DA-8BAE-4B0B-8839-350A30438C60}" srcOrd="0" destOrd="1" presId="urn:microsoft.com/office/officeart/2011/layout/TabList"/>
    <dgm:cxn modelId="{AE377C2B-25F6-4163-82B1-5796427BC06B}" type="presOf" srcId="{28ED61D1-4340-4880-BA46-A0C45A8F642B}" destId="{C2801797-126E-4505-A742-AC4AAB2F270A}" srcOrd="0" destOrd="0" presId="urn:microsoft.com/office/officeart/2011/layout/TabList"/>
    <dgm:cxn modelId="{2229602C-09F9-4B82-8568-BB8BBB42045F}" type="presOf" srcId="{E489497A-9010-45FB-BEE1-B98C20014ECA}" destId="{7A96772E-092B-4A0D-9BA2-B791B5C4B45C}" srcOrd="0" destOrd="0" presId="urn:microsoft.com/office/officeart/2011/layout/TabList"/>
    <dgm:cxn modelId="{DED0CC2E-03C4-4A97-A9F7-F139EC4CB412}" srcId="{534CC7AA-F775-4B92-974F-449D14B1BD73}" destId="{786FFA8B-30A5-4F1C-97B0-777752073EB3}" srcOrd="4" destOrd="0" parTransId="{85C6239E-AEA3-442D-A550-D09949B95348}" sibTransId="{654FF597-9394-4A14-8781-44D73AB65A48}"/>
    <dgm:cxn modelId="{F2C47E36-5A5E-4C12-9C16-8125EA2B7897}" type="presOf" srcId="{5C9A9DA1-CED5-4822-91C8-26BAB7797B07}" destId="{E10342E4-16C9-4387-921C-01B1EAECB48E}" srcOrd="0" destOrd="2" presId="urn:microsoft.com/office/officeart/2011/layout/TabList"/>
    <dgm:cxn modelId="{9E727C3F-BDAD-4775-9487-E358E2D5AB5A}" srcId="{7E3E8EE8-54B7-4141-8B0D-44308E0AEFAC}" destId="{FA8ADC66-1DBD-431D-B1D7-DE5491563813}" srcOrd="0" destOrd="0" parTransId="{DF2ACAD8-373E-408D-BEF6-FAD47E7E7B8A}" sibTransId="{461ED55E-0E1A-4248-9CA7-B6854236F949}"/>
    <dgm:cxn modelId="{604A945C-FF80-4538-8F53-4CBB0C6D5820}" type="presOf" srcId="{EE8DACE7-E35F-42AE-A0E8-40BC25E8FC0D}" destId="{8B63E1DA-8BAE-4B0B-8839-350A30438C60}" srcOrd="0" destOrd="4" presId="urn:microsoft.com/office/officeart/2011/layout/TabList"/>
    <dgm:cxn modelId="{1E4B9044-B18F-4870-99BA-1447836952A4}" type="presOf" srcId="{2C921FA8-1782-4F8E-B2D0-BE759D5C7FC6}" destId="{E10342E4-16C9-4387-921C-01B1EAECB48E}" srcOrd="0" destOrd="0" presId="urn:microsoft.com/office/officeart/2011/layout/TabList"/>
    <dgm:cxn modelId="{FD03FA65-30D4-432E-AA44-F4F5A640A912}" type="presOf" srcId="{B2EC55EA-F120-4B5A-BEC3-494B45348CB0}" destId="{E10342E4-16C9-4387-921C-01B1EAECB48E}" srcOrd="0" destOrd="1" presId="urn:microsoft.com/office/officeart/2011/layout/TabList"/>
    <dgm:cxn modelId="{E37F5A68-F823-4546-8481-990D7F47E06C}" srcId="{FA8ADC66-1DBD-431D-B1D7-DE5491563813}" destId="{267877BA-BE36-41D9-8B71-C11786DE257F}" srcOrd="5" destOrd="0" parTransId="{C3CD557B-3A68-4591-9920-94A3CB554374}" sibTransId="{0AB89547-7CA7-4971-AD54-856924826328}"/>
    <dgm:cxn modelId="{5E01EF49-A916-487C-A4A8-A224C2FB44EA}" srcId="{534CC7AA-F775-4B92-974F-449D14B1BD73}" destId="{8E9B0D7F-253B-4EE5-BFF4-52EEE719DC0A}" srcOrd="1" destOrd="0" parTransId="{3A3A2AD7-9CD0-492A-86EA-D1028311A4AD}" sibTransId="{2C7849B3-1B75-4037-9B46-436666E934B3}"/>
    <dgm:cxn modelId="{403B826B-F734-4C28-BC7D-1BCEA170D73A}" type="presOf" srcId="{9BEC92AE-F8D5-4C04-8084-210C9D43AFEA}" destId="{C2801797-126E-4505-A742-AC4AAB2F270A}" srcOrd="0" destOrd="2" presId="urn:microsoft.com/office/officeart/2011/layout/TabList"/>
    <dgm:cxn modelId="{A6AA6C4C-B84B-421D-A614-1C105316A5C2}" type="presOf" srcId="{FA8ADC66-1DBD-431D-B1D7-DE5491563813}" destId="{1B9629BA-5D49-4C1C-8188-5DD60AA83F74}" srcOrd="0" destOrd="0" presId="urn:microsoft.com/office/officeart/2011/layout/TabList"/>
    <dgm:cxn modelId="{E5C7216F-B72C-4B51-9404-8A8227D43098}" type="presOf" srcId="{786FFA8B-30A5-4F1C-97B0-777752073EB3}" destId="{8B63E1DA-8BAE-4B0B-8839-350A30438C60}" srcOrd="0" destOrd="3" presId="urn:microsoft.com/office/officeart/2011/layout/TabList"/>
    <dgm:cxn modelId="{6A969A52-362A-4FC0-951A-71006400D945}" srcId="{1245FD6C-8C1C-4143-BDF5-E6E3A0693EBA}" destId="{5C9A9DA1-CED5-4822-91C8-26BAB7797B07}" srcOrd="3" destOrd="0" parTransId="{BD556AD5-9C8E-46C3-B7E5-9BA12C71F87D}" sibTransId="{8B931EDE-EF97-4595-9708-9538E236BF59}"/>
    <dgm:cxn modelId="{824CE954-27A8-4835-9C64-61CF02CB29F2}" srcId="{FA8ADC66-1DBD-431D-B1D7-DE5491563813}" destId="{21906958-F710-446B-9BBC-2CDEF8B52673}" srcOrd="4" destOrd="0" parTransId="{9ED53DC1-5434-4378-A8FB-412886800888}" sibTransId="{A3BDBCE3-9B7D-47C2-A810-D5DAEC9EE012}"/>
    <dgm:cxn modelId="{32081B76-413C-43BD-B709-660D2B9C69B4}" srcId="{534CC7AA-F775-4B92-974F-449D14B1BD73}" destId="{E489497A-9010-45FB-BEE1-B98C20014ECA}" srcOrd="0" destOrd="0" parTransId="{B6EC109B-6A34-4FBE-9B38-35B2C405F49D}" sibTransId="{9AE3AB08-819D-46A6-9F2B-A8DCBF498D6A}"/>
    <dgm:cxn modelId="{1FD55359-0AFC-4CE1-8393-E71A755F1374}" srcId="{1245FD6C-8C1C-4143-BDF5-E6E3A0693EBA}" destId="{98F2A0DE-AD74-46C3-98EC-DF9292594277}" srcOrd="8" destOrd="0" parTransId="{DE00DB72-EB30-48C4-8BF3-8A7EC50AEDDB}" sibTransId="{CA85A3A5-1DFD-4614-94A1-370FBF2513D9}"/>
    <dgm:cxn modelId="{EA9E7185-0CD0-42B6-A148-F460F75C1A9E}" srcId="{1245FD6C-8C1C-4143-BDF5-E6E3A0693EBA}" destId="{B2EC55EA-F120-4B5A-BEC3-494B45348CB0}" srcOrd="2" destOrd="0" parTransId="{F5A11267-977A-4DD7-B49F-08ADB0C0737D}" sibTransId="{74C58A08-086A-475D-88E8-AF4A21FDEFC8}"/>
    <dgm:cxn modelId="{6963AD86-4FC9-4E45-8316-419AD6AC7A4D}" type="presOf" srcId="{373D2432-C1B1-4D43-951B-9FB3B13ADF87}" destId="{E10342E4-16C9-4387-921C-01B1EAECB48E}" srcOrd="0" destOrd="6" presId="urn:microsoft.com/office/officeart/2011/layout/TabList"/>
    <dgm:cxn modelId="{C08B8287-4964-45C8-A659-EABF3BF13AB4}" srcId="{FA8ADC66-1DBD-431D-B1D7-DE5491563813}" destId="{65D15AB8-7D63-40FD-9585-0F6C75ABC9E6}" srcOrd="0" destOrd="0" parTransId="{352E8D5C-7411-4F5C-8DA7-8DF95C1CB2DE}" sibTransId="{1E59D021-EADC-407A-959D-0E1FCA6EDF26}"/>
    <dgm:cxn modelId="{30104888-11ED-4D67-A519-83593481C9B0}" srcId="{1245FD6C-8C1C-4143-BDF5-E6E3A0693EBA}" destId="{F6321D96-66C0-4EDC-A24E-B28969129276}" srcOrd="5" destOrd="0" parTransId="{6A0D6F92-1659-4DB0-8192-9C944192247A}" sibTransId="{61E2CBAB-5678-46EF-AE34-81CB5D749489}"/>
    <dgm:cxn modelId="{DAD66F88-B086-4D0A-A17C-57E287C88D08}" srcId="{1245FD6C-8C1C-4143-BDF5-E6E3A0693EBA}" destId="{DD8DA7AD-22D3-4E4A-834D-E2B6B0D7FB1A}" srcOrd="6" destOrd="0" parTransId="{D884E3A3-CB6F-4CAC-8344-FD07E80693A1}" sibTransId="{B37FBB82-AD4D-4372-9AC4-066698796D1E}"/>
    <dgm:cxn modelId="{CD0E3893-6336-4849-BFA4-C06A7D789BD6}" type="presOf" srcId="{FAD12B2D-926A-4E85-B275-B44986F4EE09}" destId="{C2801797-126E-4505-A742-AC4AAB2F270A}" srcOrd="0" destOrd="5" presId="urn:microsoft.com/office/officeart/2011/layout/TabList"/>
    <dgm:cxn modelId="{818CAE95-286B-4202-93E1-188DA84C9EF6}" srcId="{534CC7AA-F775-4B92-974F-449D14B1BD73}" destId="{EE8DACE7-E35F-42AE-A0E8-40BC25E8FC0D}" srcOrd="5" destOrd="0" parTransId="{03A00F7E-C41D-46AB-9DC6-DB9E968784E1}" sibTransId="{2D6BA980-D72C-4E60-A7F8-71013E149287}"/>
    <dgm:cxn modelId="{AEF5C3A1-884E-4F7A-BF1A-BA3A13CF1B71}" srcId="{7E3E8EE8-54B7-4141-8B0D-44308E0AEFAC}" destId="{534CC7AA-F775-4B92-974F-449D14B1BD73}" srcOrd="1" destOrd="0" parTransId="{0953D881-79B3-46EF-A697-8FE2AA731829}" sibTransId="{84550A49-5B4B-4D84-8DC9-CE524AE1E203}"/>
    <dgm:cxn modelId="{8A4BF9A3-8CE7-4846-9B0F-8F4B93BF4911}" type="presOf" srcId="{267877BA-BE36-41D9-8B71-C11786DE257F}" destId="{C2801797-126E-4505-A742-AC4AAB2F270A}" srcOrd="0" destOrd="4" presId="urn:microsoft.com/office/officeart/2011/layout/TabList"/>
    <dgm:cxn modelId="{70B615A5-A3C4-412B-810B-C87BB5E0C363}" srcId="{1245FD6C-8C1C-4143-BDF5-E6E3A0693EBA}" destId="{2C921FA8-1782-4F8E-B2D0-BE759D5C7FC6}" srcOrd="1" destOrd="0" parTransId="{202FDD31-C871-436A-A893-10ED56A7CB71}" sibTransId="{1B25EEC4-6237-414E-A3E5-497BA896B7EF}"/>
    <dgm:cxn modelId="{41B067A6-F4E0-40C3-9739-DBAC382EFFCE}" type="presOf" srcId="{98F2A0DE-AD74-46C3-98EC-DF9292594277}" destId="{E10342E4-16C9-4387-921C-01B1EAECB48E}" srcOrd="0" destOrd="7" presId="urn:microsoft.com/office/officeart/2011/layout/TabList"/>
    <dgm:cxn modelId="{6962FAAC-6636-41B6-9CC5-84970347CF49}" type="presOf" srcId="{C03A3CA8-A18F-48C3-AA43-25622E96ECD9}" destId="{3BBCE556-2359-4C46-B84F-B3B3585792D5}" srcOrd="0" destOrd="0" presId="urn:microsoft.com/office/officeart/2011/layout/TabList"/>
    <dgm:cxn modelId="{456E10B6-8678-4852-BEB3-D8002BD5304C}" type="presOf" srcId="{98C96CAB-7169-470A-9EBB-00AD5FCB334C}" destId="{E10342E4-16C9-4387-921C-01B1EAECB48E}" srcOrd="0" destOrd="3" presId="urn:microsoft.com/office/officeart/2011/layout/TabList"/>
    <dgm:cxn modelId="{8BB98FB6-6418-4E56-BB0D-185938CAEB76}" type="presOf" srcId="{21906958-F710-446B-9BBC-2CDEF8B52673}" destId="{C2801797-126E-4505-A742-AC4AAB2F270A}" srcOrd="0" destOrd="3" presId="urn:microsoft.com/office/officeart/2011/layout/TabList"/>
    <dgm:cxn modelId="{720E78B7-948F-4F01-9944-66BB33E2B890}" srcId="{534CC7AA-F775-4B92-974F-449D14B1BD73}" destId="{120C2914-EF47-47DE-934E-F75402262934}" srcOrd="2" destOrd="0" parTransId="{66C18C4C-E2E0-4C84-A741-673B0712F653}" sibTransId="{5E605488-3C9E-4CEF-A380-51D3BA284B87}"/>
    <dgm:cxn modelId="{148036BD-85C2-4D98-BC8F-1ED8A6DB8E9A}" srcId="{1245FD6C-8C1C-4143-BDF5-E6E3A0693EBA}" destId="{98C96CAB-7169-470A-9EBB-00AD5FCB334C}" srcOrd="4" destOrd="0" parTransId="{9D864D65-A3BF-4E93-90AB-0606D9AE0CF1}" sibTransId="{3533674E-1D5F-49D1-BDA9-9D5B5B8E5E31}"/>
    <dgm:cxn modelId="{DC6C14BE-3AD3-4138-BC94-67C3584BEE01}" srcId="{FA8ADC66-1DBD-431D-B1D7-DE5491563813}" destId="{28ED61D1-4340-4880-BA46-A0C45A8F642B}" srcOrd="1" destOrd="0" parTransId="{67ABFBC4-D997-43A0-8964-0AEF64506BA6}" sibTransId="{87AF203A-E4F2-4D42-951B-76FC12185CBA}"/>
    <dgm:cxn modelId="{C8EDBBD5-8778-478A-A843-7D9E6852CA9F}" type="presOf" srcId="{DD8DA7AD-22D3-4E4A-834D-E2B6B0D7FB1A}" destId="{E10342E4-16C9-4387-921C-01B1EAECB48E}" srcOrd="0" destOrd="5" presId="urn:microsoft.com/office/officeart/2011/layout/TabList"/>
    <dgm:cxn modelId="{96832AD8-0428-475B-A9E5-4BD94D4F97FD}" type="presOf" srcId="{8E9B0D7F-253B-4EE5-BFF4-52EEE719DC0A}" destId="{8B63E1DA-8BAE-4B0B-8839-350A30438C60}" srcOrd="0" destOrd="0" presId="urn:microsoft.com/office/officeart/2011/layout/TabList"/>
    <dgm:cxn modelId="{8460C7DA-24FD-4290-8A09-C11F8B1CCFE5}" type="presOf" srcId="{7E3E8EE8-54B7-4141-8B0D-44308E0AEFAC}" destId="{009EABE0-5096-4FA7-8094-9BE5EC76DF13}" srcOrd="0" destOrd="0" presId="urn:microsoft.com/office/officeart/2011/layout/TabList"/>
    <dgm:cxn modelId="{74CA9CDB-58A1-4020-9C17-CF786AD91A2E}" srcId="{FA8ADC66-1DBD-431D-B1D7-DE5491563813}" destId="{9BEC92AE-F8D5-4C04-8084-210C9D43AFEA}" srcOrd="3" destOrd="0" parTransId="{B048D472-3CA1-41C7-8AD6-E92A800470E9}" sibTransId="{5B67D749-4502-4D6D-8E86-2E49DA756FBA}"/>
    <dgm:cxn modelId="{4D58B2F8-4F12-4C3E-BD23-C25DA6D5E158}" type="presOf" srcId="{F1025F99-EC73-4069-B64B-B3ED3A639C05}" destId="{8B63E1DA-8BAE-4B0B-8839-350A30438C60}" srcOrd="0" destOrd="2" presId="urn:microsoft.com/office/officeart/2011/layout/TabList"/>
    <dgm:cxn modelId="{C1D2C8F8-2C95-47A8-B5CC-B92252BE7556}" type="presOf" srcId="{534CC7AA-F775-4B92-974F-449D14B1BD73}" destId="{71BAD689-FF7F-4C04-A5C1-377DFFFC00A9}" srcOrd="0" destOrd="0" presId="urn:microsoft.com/office/officeart/2011/layout/TabList"/>
    <dgm:cxn modelId="{E9FB05FA-6B1F-466C-AAE0-0EEEC95EF978}" srcId="{1245FD6C-8C1C-4143-BDF5-E6E3A0693EBA}" destId="{373D2432-C1B1-4D43-951B-9FB3B13ADF87}" srcOrd="7" destOrd="0" parTransId="{36DDD039-AEE9-4EA2-977E-B447247DF675}" sibTransId="{C68ABBC1-A767-4B0C-A421-952685F706D9}"/>
    <dgm:cxn modelId="{0D73B2F3-AC98-4722-9CCA-004ABBDA0110}" type="presParOf" srcId="{009EABE0-5096-4FA7-8094-9BE5EC76DF13}" destId="{03AC804E-D1AA-43AD-A625-082754F223B8}" srcOrd="0" destOrd="0" presId="urn:microsoft.com/office/officeart/2011/layout/TabList"/>
    <dgm:cxn modelId="{7A09293D-F5E7-47B0-8B35-E73169741F8D}" type="presParOf" srcId="{03AC804E-D1AA-43AD-A625-082754F223B8}" destId="{418EDBD7-9CEE-47D5-856A-39F5C7F2438F}" srcOrd="0" destOrd="0" presId="urn:microsoft.com/office/officeart/2011/layout/TabList"/>
    <dgm:cxn modelId="{09EC7747-54E2-4EB7-B822-5A37A249333A}" type="presParOf" srcId="{03AC804E-D1AA-43AD-A625-082754F223B8}" destId="{1B9629BA-5D49-4C1C-8188-5DD60AA83F74}" srcOrd="1" destOrd="0" presId="urn:microsoft.com/office/officeart/2011/layout/TabList"/>
    <dgm:cxn modelId="{A1451D24-C049-4D81-A95B-2AA9D3376F81}" type="presParOf" srcId="{03AC804E-D1AA-43AD-A625-082754F223B8}" destId="{5E9E90DA-5939-45A0-992C-83F625A8DE7A}" srcOrd="2" destOrd="0" presId="urn:microsoft.com/office/officeart/2011/layout/TabList"/>
    <dgm:cxn modelId="{42FE30FC-8DB3-4989-8A9E-E0E951369838}" type="presParOf" srcId="{009EABE0-5096-4FA7-8094-9BE5EC76DF13}" destId="{C2801797-126E-4505-A742-AC4AAB2F270A}" srcOrd="1" destOrd="0" presId="urn:microsoft.com/office/officeart/2011/layout/TabList"/>
    <dgm:cxn modelId="{3A238B7C-A2FC-4858-A3C5-B28A71C3A681}" type="presParOf" srcId="{009EABE0-5096-4FA7-8094-9BE5EC76DF13}" destId="{152BAD31-913B-4937-91AF-F4EA2E8558DD}" srcOrd="2" destOrd="0" presId="urn:microsoft.com/office/officeart/2011/layout/TabList"/>
    <dgm:cxn modelId="{C92E7145-1BC2-463B-9129-B9D09117CDD9}" type="presParOf" srcId="{009EABE0-5096-4FA7-8094-9BE5EC76DF13}" destId="{C4CAF6B3-3505-4E91-ABED-8B1A0A523291}" srcOrd="3" destOrd="0" presId="urn:microsoft.com/office/officeart/2011/layout/TabList"/>
    <dgm:cxn modelId="{BF0A6EB3-4C49-4EC5-8B47-01D86968A4DC}" type="presParOf" srcId="{C4CAF6B3-3505-4E91-ABED-8B1A0A523291}" destId="{7A96772E-092B-4A0D-9BA2-B791B5C4B45C}" srcOrd="0" destOrd="0" presId="urn:microsoft.com/office/officeart/2011/layout/TabList"/>
    <dgm:cxn modelId="{FF92BB44-5195-4678-9D04-FE9FD5A56710}" type="presParOf" srcId="{C4CAF6B3-3505-4E91-ABED-8B1A0A523291}" destId="{71BAD689-FF7F-4C04-A5C1-377DFFFC00A9}" srcOrd="1" destOrd="0" presId="urn:microsoft.com/office/officeart/2011/layout/TabList"/>
    <dgm:cxn modelId="{55995EDD-FE79-4F05-B308-72A88EA73817}" type="presParOf" srcId="{C4CAF6B3-3505-4E91-ABED-8B1A0A523291}" destId="{07A0B2BF-BE51-4ED2-903F-C1582D3D8C71}" srcOrd="2" destOrd="0" presId="urn:microsoft.com/office/officeart/2011/layout/TabList"/>
    <dgm:cxn modelId="{43DC9FA2-6376-40D6-9BBF-41B3E2FAEC00}" type="presParOf" srcId="{009EABE0-5096-4FA7-8094-9BE5EC76DF13}" destId="{8B63E1DA-8BAE-4B0B-8839-350A30438C60}" srcOrd="4" destOrd="0" presId="urn:microsoft.com/office/officeart/2011/layout/TabList"/>
    <dgm:cxn modelId="{54436A2E-418E-4C08-82FB-76494002DCA5}" type="presParOf" srcId="{009EABE0-5096-4FA7-8094-9BE5EC76DF13}" destId="{4BBB7A7F-D6CA-4E90-BB9C-1DFBAE3DA4BE}" srcOrd="5" destOrd="0" presId="urn:microsoft.com/office/officeart/2011/layout/TabList"/>
    <dgm:cxn modelId="{FEFA7016-D8AC-4ECE-B82B-2064DEC0606F}" type="presParOf" srcId="{009EABE0-5096-4FA7-8094-9BE5EC76DF13}" destId="{8E9D7844-7762-43EE-A492-4D0BC3988B95}" srcOrd="6" destOrd="0" presId="urn:microsoft.com/office/officeart/2011/layout/TabList"/>
    <dgm:cxn modelId="{0C9B433D-249D-4A70-A372-1580276F5893}" type="presParOf" srcId="{8E9D7844-7762-43EE-A492-4D0BC3988B95}" destId="{3BBCE556-2359-4C46-B84F-B3B3585792D5}" srcOrd="0" destOrd="0" presId="urn:microsoft.com/office/officeart/2011/layout/TabList"/>
    <dgm:cxn modelId="{AAD1F52A-A2FD-400A-90C7-F604B9797145}" type="presParOf" srcId="{8E9D7844-7762-43EE-A492-4D0BC3988B95}" destId="{A849505A-3C0D-4A78-ACA7-E975A8C0A841}" srcOrd="1" destOrd="0" presId="urn:microsoft.com/office/officeart/2011/layout/TabList"/>
    <dgm:cxn modelId="{E3888F00-27F8-409B-AEA3-CAEBFDA219FA}" type="presParOf" srcId="{8E9D7844-7762-43EE-A492-4D0BC3988B95}" destId="{7B1EBAEB-DAAF-4459-B45F-6FA1F6F6F0D1}" srcOrd="2" destOrd="0" presId="urn:microsoft.com/office/officeart/2011/layout/TabList"/>
    <dgm:cxn modelId="{65CF6BA5-51F0-48F2-9B50-561D5251C9CA}" type="presParOf" srcId="{009EABE0-5096-4FA7-8094-9BE5EC76DF13}" destId="{E10342E4-16C9-4387-921C-01B1EAECB48E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EBAEB-DAAF-4459-B45F-6FA1F6F6F0D1}">
      <dsp:nvSpPr>
        <dsp:cNvPr id="0" name=""/>
        <dsp:cNvSpPr/>
      </dsp:nvSpPr>
      <dsp:spPr>
        <a:xfrm>
          <a:off x="0" y="4813965"/>
          <a:ext cx="11383347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0B2BF-BE51-4ED2-903F-C1582D3D8C71}">
      <dsp:nvSpPr>
        <dsp:cNvPr id="0" name=""/>
        <dsp:cNvSpPr/>
      </dsp:nvSpPr>
      <dsp:spPr>
        <a:xfrm>
          <a:off x="0" y="2746291"/>
          <a:ext cx="11383347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E90DA-5939-45A0-992C-83F625A8DE7A}">
      <dsp:nvSpPr>
        <dsp:cNvPr id="0" name=""/>
        <dsp:cNvSpPr/>
      </dsp:nvSpPr>
      <dsp:spPr>
        <a:xfrm>
          <a:off x="0" y="678616"/>
          <a:ext cx="11383347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EDBD7-9CEE-47D5-856A-39F5C7F2438F}">
      <dsp:nvSpPr>
        <dsp:cNvPr id="0" name=""/>
        <dsp:cNvSpPr/>
      </dsp:nvSpPr>
      <dsp:spPr>
        <a:xfrm>
          <a:off x="2959670" y="756"/>
          <a:ext cx="8423676" cy="67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</a:t>
          </a:r>
        </a:p>
      </dsp:txBody>
      <dsp:txXfrm>
        <a:off x="2959670" y="756"/>
        <a:ext cx="8423676" cy="677859"/>
      </dsp:txXfrm>
    </dsp:sp>
    <dsp:sp modelId="{1B9629BA-5D49-4C1C-8188-5DD60AA83F74}">
      <dsp:nvSpPr>
        <dsp:cNvPr id="0" name=""/>
        <dsp:cNvSpPr/>
      </dsp:nvSpPr>
      <dsp:spPr>
        <a:xfrm>
          <a:off x="0" y="756"/>
          <a:ext cx="2959670" cy="6778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Workplace/Workforce</a:t>
          </a:r>
        </a:p>
      </dsp:txBody>
      <dsp:txXfrm>
        <a:off x="33096" y="33852"/>
        <a:ext cx="2893478" cy="644763"/>
      </dsp:txXfrm>
    </dsp:sp>
    <dsp:sp modelId="{C2801797-126E-4505-A742-AC4AAB2F270A}">
      <dsp:nvSpPr>
        <dsp:cNvPr id="0" name=""/>
        <dsp:cNvSpPr/>
      </dsp:nvSpPr>
      <dsp:spPr>
        <a:xfrm>
          <a:off x="0" y="678616"/>
          <a:ext cx="11383347" cy="1355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"/>
            </a:rPr>
            <a:t>www.cdc.gov/coronavirus/2019-ncov/community/organizations/businesses-employers.html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1000" kern="1200" dirty="0">
              <a:hlinkClick xmlns:r="http://schemas.openxmlformats.org/officeDocument/2006/relationships" r:id="rId2"/>
            </a:rPr>
            <a:t>Cushman &amp; Wakefield How-to-Guide for Reopening Workplaces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3"/>
            </a:rPr>
            <a:t>https://www.labor.ca.gov/coronavirus2019/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4"/>
            </a:rPr>
            <a:t>https://www.edd.ca.gov/about_edd/coronavirus-2019.htm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5"/>
            </a:rPr>
            <a:t>https://www.labor.ca.gov/coronavirus2019/#chart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6"/>
            </a:rPr>
            <a:t>http://www.tularewib.org/covid-19</a:t>
          </a:r>
          <a:endParaRPr lang="en-US" sz="1000" kern="1200" dirty="0"/>
        </a:p>
      </dsp:txBody>
      <dsp:txXfrm>
        <a:off x="0" y="678616"/>
        <a:ext cx="11383347" cy="1355922"/>
      </dsp:txXfrm>
    </dsp:sp>
    <dsp:sp modelId="{7A96772E-092B-4A0D-9BA2-B791B5C4B45C}">
      <dsp:nvSpPr>
        <dsp:cNvPr id="0" name=""/>
        <dsp:cNvSpPr/>
      </dsp:nvSpPr>
      <dsp:spPr>
        <a:xfrm>
          <a:off x="2959670" y="2068431"/>
          <a:ext cx="8423676" cy="67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    </a:t>
          </a:r>
        </a:p>
      </dsp:txBody>
      <dsp:txXfrm>
        <a:off x="2959670" y="2068431"/>
        <a:ext cx="8423676" cy="677859"/>
      </dsp:txXfrm>
    </dsp:sp>
    <dsp:sp modelId="{71BAD689-FF7F-4C04-A5C1-377DFFFC00A9}">
      <dsp:nvSpPr>
        <dsp:cNvPr id="0" name=""/>
        <dsp:cNvSpPr/>
      </dsp:nvSpPr>
      <dsp:spPr>
        <a:xfrm>
          <a:off x="0" y="2068431"/>
          <a:ext cx="2959670" cy="6778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Safety</a:t>
          </a:r>
        </a:p>
      </dsp:txBody>
      <dsp:txXfrm>
        <a:off x="33096" y="2101527"/>
        <a:ext cx="2893478" cy="644763"/>
      </dsp:txXfrm>
    </dsp:sp>
    <dsp:sp modelId="{8B63E1DA-8BAE-4B0B-8839-350A30438C60}">
      <dsp:nvSpPr>
        <dsp:cNvPr id="0" name=""/>
        <dsp:cNvSpPr/>
      </dsp:nvSpPr>
      <dsp:spPr>
        <a:xfrm>
          <a:off x="0" y="2746291"/>
          <a:ext cx="11383347" cy="1355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7"/>
            </a:rPr>
            <a:t>www.osha.gov/SLTC/covid-19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8"/>
            </a:rPr>
            <a:t>www.dir.ca.gov/dosh/coronavirus/Health-Care-General-Industry.html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9"/>
            </a:rPr>
            <a:t>www.fda.gov/medical-devices/personal-protective-equipment-infection-control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0"/>
            </a:rPr>
            <a:t>www.dcd.gov/coronavirus/2019-ncov/php/oein-America/contact-trcing-resources.html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1"/>
            </a:rPr>
            <a:t>www.cdc.gov/coronavirus/2019-ncov;php/open-America/key-resources.html</a:t>
          </a:r>
          <a:endParaRPr lang="en-US" sz="1000" kern="1200" dirty="0"/>
        </a:p>
      </dsp:txBody>
      <dsp:txXfrm>
        <a:off x="0" y="2746291"/>
        <a:ext cx="11383347" cy="1355922"/>
      </dsp:txXfrm>
    </dsp:sp>
    <dsp:sp modelId="{3BBCE556-2359-4C46-B84F-B3B3585792D5}">
      <dsp:nvSpPr>
        <dsp:cNvPr id="0" name=""/>
        <dsp:cNvSpPr/>
      </dsp:nvSpPr>
      <dsp:spPr>
        <a:xfrm>
          <a:off x="2959670" y="4136106"/>
          <a:ext cx="8423676" cy="67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b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   </a:t>
          </a:r>
        </a:p>
      </dsp:txBody>
      <dsp:txXfrm>
        <a:off x="2959670" y="4136106"/>
        <a:ext cx="8423676" cy="677859"/>
      </dsp:txXfrm>
    </dsp:sp>
    <dsp:sp modelId="{A849505A-3C0D-4A78-ACA7-E975A8C0A841}">
      <dsp:nvSpPr>
        <dsp:cNvPr id="0" name=""/>
        <dsp:cNvSpPr/>
      </dsp:nvSpPr>
      <dsp:spPr>
        <a:xfrm>
          <a:off x="0" y="4136106"/>
          <a:ext cx="2959670" cy="6778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Business Specific</a:t>
          </a:r>
        </a:p>
      </dsp:txBody>
      <dsp:txXfrm>
        <a:off x="33096" y="4169202"/>
        <a:ext cx="2893478" cy="644763"/>
      </dsp:txXfrm>
    </dsp:sp>
    <dsp:sp modelId="{E10342E4-16C9-4387-921C-01B1EAECB48E}">
      <dsp:nvSpPr>
        <dsp:cNvPr id="0" name=""/>
        <dsp:cNvSpPr/>
      </dsp:nvSpPr>
      <dsp:spPr>
        <a:xfrm>
          <a:off x="0" y="4813965"/>
          <a:ext cx="11383347" cy="1355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6"/>
            </a:rPr>
            <a:t>http://www.tularewib.org/covid-19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2"/>
            </a:rPr>
            <a:t>www.sba.gov/page/coronavirus-covid-19-small-business-guidance-loan-resources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3"/>
            </a:rPr>
            <a:t>www.business.ca.gov/coronavirus-2019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4"/>
            </a:rPr>
            <a:t>http://www.mfgfoundation.com/covid-19-guidance-resources-for-small-and-medium-manufacturers/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5"/>
            </a:rPr>
            <a:t>https://www.safelymakingca.org/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6"/>
            </a:rPr>
            <a:t>https://www.ftb.ca.gov/about-ftb/newsroom/covid-19/index.html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7"/>
            </a:rPr>
            <a:t>https://www.cdtfa.ca.gov/services/covid19.htm</a:t>
          </a:r>
          <a:endParaRPr lang="en-US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>
              <a:hlinkClick xmlns:r="http://schemas.openxmlformats.org/officeDocument/2006/relationships" r:id="rId18"/>
            </a:rPr>
            <a:t>https://covid19.ca.gov/business-and-employers/</a:t>
          </a:r>
          <a:endParaRPr lang="en-US" sz="1000" kern="1200" dirty="0"/>
        </a:p>
      </dsp:txBody>
      <dsp:txXfrm>
        <a:off x="0" y="4813965"/>
        <a:ext cx="11383347" cy="1355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AB1817A-CF03-40C5-AAAB-EB00F70D725D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A3D66D9-57C4-46F0-AC13-C8711E7CB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08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Bruce or Lowell to brief group on opportunity including upcoming survey of suppliers, manufacturers and business need for PPE.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Bruce/Aditi Update on Feasibility Study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Bruce/Rodney Update on Manufacturing Summit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78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0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3D66D9-57C4-46F0-AC13-C8711E7CB7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469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49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47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11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was the immediate impact on your operations?</a:t>
            </a:r>
          </a:p>
          <a:p>
            <a:r>
              <a:rPr lang="en-US" dirty="0"/>
              <a:t>How did you communicate with employees?</a:t>
            </a:r>
          </a:p>
          <a:p>
            <a:r>
              <a:rPr lang="en-US" dirty="0"/>
              <a:t>What support did you need that wasn’t readily available?</a:t>
            </a:r>
          </a:p>
          <a:p>
            <a:r>
              <a:rPr lang="en-US" dirty="0"/>
              <a:t>What issues did you encounter and what did you do to solve them?</a:t>
            </a:r>
          </a:p>
          <a:p>
            <a:r>
              <a:rPr lang="en-US" dirty="0"/>
              <a:t>If you remained open, what were your top 3 challenges in continuing operation?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7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you fully reopened?</a:t>
            </a:r>
          </a:p>
          <a:p>
            <a:r>
              <a:rPr lang="en-US" dirty="0"/>
              <a:t>What are your top 3 issues as you ramp back up?</a:t>
            </a:r>
          </a:p>
          <a:p>
            <a:r>
              <a:rPr lang="en-US" dirty="0"/>
              <a:t>How are you communicating with Employees? Customers?</a:t>
            </a:r>
          </a:p>
          <a:p>
            <a:r>
              <a:rPr lang="en-US" dirty="0"/>
              <a:t>Any issues with Supply Chain? </a:t>
            </a:r>
          </a:p>
          <a:p>
            <a:r>
              <a:rPr lang="en-US" dirty="0"/>
              <a:t>What resources have you found that have been most helpful?</a:t>
            </a:r>
          </a:p>
          <a:p>
            <a:r>
              <a:rPr lang="en-US" dirty="0"/>
              <a:t>What information do you still need/have trouble finding? </a:t>
            </a:r>
          </a:p>
          <a:p>
            <a:r>
              <a:rPr lang="en-US" dirty="0"/>
              <a:t>What support do you need that isn’t available?</a:t>
            </a:r>
          </a:p>
          <a:p>
            <a:r>
              <a:rPr lang="en-US" dirty="0"/>
              <a:t>What keeps you up at night? Continued risks/concerns? </a:t>
            </a:r>
          </a:p>
          <a:p>
            <a:r>
              <a:rPr lang="en-US" dirty="0"/>
              <a:t>What new operating procedures have you put in place?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3D66D9-57C4-46F0-AC13-C8711E7CB7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336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89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29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3D66D9-57C4-46F0-AC13-C8711E7CB7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8EBA-C741-46BC-883A-2156626C09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1EAAC-DBCE-455C-98A4-5937FB1B2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F2EC2-0524-43D9-A765-C8FA252A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C2AE2-9DDE-4E23-BDD0-431DD135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7EE5C-23E4-4ECA-B7E7-6E7ACF1C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4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7F19E-7068-4E64-BC43-2B1577F1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F69A0-7B70-4149-A7B3-5CF0C9637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BBCEE-D05B-48BB-A16F-168B9922C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85570-4FCE-4733-B0D2-518441E6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315A5-EC19-4A70-A6C7-8E43AA071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2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B184B-0722-4BBA-BF90-2DF452C29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639F7-0F59-4603-BE6A-A84E46194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E54D3-0A76-4EAB-9A6D-3E8E49F9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04446-C2BB-4996-8CE9-C4838137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C30E0-EFBB-4132-9C6E-0191C9D9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7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FC626-D2AA-4F82-AF93-4ED4CD4F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CFC15-9FDA-4CBA-8676-7BE18735C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C14AD-4DBB-4738-8EC9-C16A18B3A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44EE4-D9AD-42EC-AEC5-6282011DE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70C6F-AC82-4A40-BC05-039A61E4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7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4308-6778-4969-BFAD-E8C25552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B0867-1D64-429B-8574-418976D31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25D89-9CFB-4DB5-8AD5-705F4D0D7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D3689-755F-49B4-A059-8D17B497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E7FB1-5372-43BA-AEA2-9350C7AB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4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2950-CCF3-4138-9466-DFD4208E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0E6B-96B2-4D02-82A1-584CEFBEA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DB588-054C-4186-A098-8535461A9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5DDAF-504D-4F79-B5F2-24B5A12D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E3194-CB85-4BFA-81F9-47FCFE6D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B4FE8-D89B-42C7-BA5A-71B487D72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8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86116-7A35-47CD-81EE-3EBAE027D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0EA06-576A-4169-B2C3-8B7153DDC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97CE1-EA7E-4BF2-807C-8329A6044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5E5C9-9C9D-4A02-8B10-AAEB39665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B034C4-442A-4AFF-A737-58157F327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D6C06-041E-48F2-BDD7-F656CA6A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702B14-3967-4932-ACF7-153A587F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E2C32A-0E99-42A3-A642-90BC5D2C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7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9A26C-15AD-41C5-8A89-CD7CFC905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3F0A3-A0E2-468A-82D9-AAD61AF70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75022-B864-45BA-A38C-D9A857A3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AA0EDA-A144-4B56-9B38-23C04603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4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57E7C-15EB-4968-B5A2-49199639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DD520-75A8-455C-95BD-F4E04A9E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3B505-EADE-429E-8132-3777EE357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ABB1-894B-48F7-944A-9D66D201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1BBDD-E694-46AD-9119-EFA7C180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23425-47F8-4CAB-9C2C-7059A636F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B13B5-2684-480F-8B65-C3B07313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C85A4-C06F-4456-82D5-DAF0582CD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8C1D5-655B-4717-9879-C016792B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06548-8320-466A-98FA-B6BC06ED9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8BE5D5-B172-4A37-B7B2-653195615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1906B-C1B2-40BB-958C-CB64B5863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35054-7F76-4908-81BF-6A6A46F9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E2C02-141C-4FBE-937F-77DB3865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0ECC-C5BB-48AD-AF17-7B1C936D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5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84D815-D695-4A1C-9649-6AF8432F4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FBECE0-26BE-4544-9020-6723C000B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24350-490E-4DD3-834C-894EB8F7F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6F3D8-00B8-4730-A612-4E76829ECD9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F984-FA35-4E4E-9D91-C99D3D8EBD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415C0-E132-4838-B16C-2A0DEF229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DE11-C26A-4C1C-81AB-333D3276F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4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southvalleyindcollaborative@gmail.com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F5FFEE-4DED-431A-980C-56678CBE0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9778"/>
            <a:ext cx="12192000" cy="264924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1185644-61F2-4A43-9A8A-8964BE211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55307"/>
            <a:ext cx="9144000" cy="2484487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Special Meeting</a:t>
            </a:r>
          </a:p>
          <a:p>
            <a:r>
              <a:rPr lang="en-US" dirty="0"/>
              <a:t>July 10, 2020</a:t>
            </a:r>
          </a:p>
          <a:p>
            <a:r>
              <a:rPr lang="en-US" dirty="0"/>
              <a:t>2</a:t>
            </a:r>
            <a:r>
              <a:rPr lang="en-US"/>
              <a:t> </a:t>
            </a:r>
            <a:r>
              <a:rPr lang="en-US" dirty="0"/>
              <a:t>PM </a:t>
            </a:r>
            <a:r>
              <a:rPr lang="en-US"/>
              <a:t>– 3:30 </a:t>
            </a:r>
            <a:r>
              <a:rPr lang="en-US" dirty="0"/>
              <a:t>PM</a:t>
            </a:r>
          </a:p>
          <a:p>
            <a:r>
              <a:rPr lang="en-US" dirty="0"/>
              <a:t>California Dairies, Inc. – Visalia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Zoom</a:t>
            </a:r>
          </a:p>
        </p:txBody>
      </p:sp>
    </p:spTree>
    <p:extLst>
      <p:ext uri="{BB962C8B-B14F-4D97-AF65-F5344CB8AC3E}">
        <p14:creationId xmlns:p14="http://schemas.microsoft.com/office/powerpoint/2010/main" val="335981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AA3DC-EE35-4D8D-8A01-ECB92EEDB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D6525-B2E3-4437-90DA-D728C3AF0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611" y="2279018"/>
            <a:ext cx="6486529" cy="337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3600" dirty="0"/>
              <a:t>PPE Sourcing Partnership Opportunity</a:t>
            </a:r>
          </a:p>
          <a:p>
            <a:pPr>
              <a:spcAft>
                <a:spcPts val="1000"/>
              </a:spcAft>
            </a:pPr>
            <a:r>
              <a:rPr lang="en-US" sz="3600" dirty="0"/>
              <a:t>Training Center Feasibility Study</a:t>
            </a:r>
            <a:endParaRPr lang="en-US" sz="4400" dirty="0"/>
          </a:p>
          <a:p>
            <a:pPr>
              <a:spcAft>
                <a:spcPts val="1000"/>
              </a:spcAft>
            </a:pPr>
            <a:r>
              <a:rPr lang="en-US" sz="3600" dirty="0"/>
              <a:t>Manufacturing Summit</a:t>
            </a:r>
            <a:endParaRPr lang="en-US" sz="440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Graphic 21" descr="Megaphone">
            <a:extLst>
              <a:ext uri="{FF2B5EF4-FFF2-40B4-BE49-F238E27FC236}">
                <a16:creationId xmlns:a16="http://schemas.microsoft.com/office/drawing/2014/main" id="{230B0BC2-547E-45C2-ACC8-903596DD11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27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24561-FD84-479F-985F-878B45205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439"/>
            <a:ext cx="10515600" cy="738745"/>
          </a:xfrm>
        </p:spPr>
        <p:txBody>
          <a:bodyPr/>
          <a:lstStyle/>
          <a:p>
            <a:r>
              <a:rPr lang="en-US" dirty="0"/>
              <a:t>2020 Dates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E53A3-53B3-4990-8E83-6C79EE8BC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8437" y="1029560"/>
            <a:ext cx="9343768" cy="5651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SVIC Board Meetings		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				Sept. 11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				Oct. 9		@ 3 PM – 4 PM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				Dec. 11</a:t>
            </a:r>
            <a:endParaRPr lang="en-US" sz="2400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Quarterly Meetings		Aug. 14 TBD	@ 2 PM – 4 PM</a:t>
            </a:r>
          </a:p>
          <a:p>
            <a:pPr marL="0" indent="0">
              <a:buNone/>
            </a:pPr>
            <a:r>
              <a:rPr lang="en-US" sz="2400" b="1" dirty="0"/>
              <a:t>				Nov. 11</a:t>
            </a:r>
            <a:endParaRPr lang="en-US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</a:rPr>
              <a:t>Industrial Summit		Oct. 2		@ 8 AM – 5 PM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D1B5716F-65DF-4F78-869F-AD07966F26C4}"/>
              </a:ext>
            </a:extLst>
          </p:cNvPr>
          <p:cNvSpPr/>
          <p:nvPr/>
        </p:nvSpPr>
        <p:spPr>
          <a:xfrm>
            <a:off x="5750011" y="1443135"/>
            <a:ext cx="510746" cy="1368489"/>
          </a:xfrm>
          <a:prstGeom prst="rightBracke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08DDE0DB-DD28-4E7A-88E2-8C0699E047EE}"/>
              </a:ext>
            </a:extLst>
          </p:cNvPr>
          <p:cNvSpPr/>
          <p:nvPr/>
        </p:nvSpPr>
        <p:spPr>
          <a:xfrm>
            <a:off x="5811795" y="3213522"/>
            <a:ext cx="448962" cy="892627"/>
          </a:xfrm>
          <a:prstGeom prst="rightBracke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1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B5A20-7CBA-42CA-96E4-71C922727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 and A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Graphic 13" descr="Questions">
            <a:extLst>
              <a:ext uri="{FF2B5EF4-FFF2-40B4-BE49-F238E27FC236}">
                <a16:creationId xmlns:a16="http://schemas.microsoft.com/office/drawing/2014/main" id="{9F3F2C93-1661-4911-9361-15EFAD2527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4">
            <a:extLst>
              <a:ext uri="{FF2B5EF4-FFF2-40B4-BE49-F238E27FC236}">
                <a16:creationId xmlns:a16="http://schemas.microsoft.com/office/drawing/2014/main" id="{1045B59B-615E-4718-A150-42DE5D03E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6">
            <a:extLst>
              <a:ext uri="{FF2B5EF4-FFF2-40B4-BE49-F238E27FC236}">
                <a16:creationId xmlns:a16="http://schemas.microsoft.com/office/drawing/2014/main" id="{D6CF29CD-38B8-4924-BA11-6D6051748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6ED3583-2115-4274-B96A-492762BD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11" y="4502330"/>
            <a:ext cx="10765410" cy="12072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Wrap Up &amp; Next Steps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806010-C72D-4817-AE24-C098BE4E5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49" y="1548372"/>
            <a:ext cx="10901471" cy="237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59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8F3C7-8516-4CC7-BF86-A9A4CF368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6630" y="162203"/>
            <a:ext cx="5314536" cy="761864"/>
          </a:xfrm>
        </p:spPr>
        <p:txBody>
          <a:bodyPr>
            <a:normAutofit/>
          </a:bodyPr>
          <a:lstStyle/>
          <a:p>
            <a:r>
              <a:rPr lang="en-US" sz="4000" b="1" dirty="0"/>
              <a:t>Agenda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B66C3018-944C-4CE2-A2BF-1AA6604A0F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CF271-B095-4F3A-88E9-E7D7F7037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845" y="708666"/>
            <a:ext cx="7850155" cy="5840278"/>
          </a:xfrm>
        </p:spPr>
        <p:txBody>
          <a:bodyPr anchor="t">
            <a:normAutofit/>
          </a:bodyPr>
          <a:lstStyle/>
          <a:p>
            <a:pPr lvl="4">
              <a:spcBef>
                <a:spcPts val="600"/>
              </a:spcBef>
              <a:spcAft>
                <a:spcPts val="600"/>
              </a:spcAft>
            </a:pPr>
            <a:endParaRPr lang="en-US" sz="1400" b="1" dirty="0"/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Welcome </a:t>
            </a:r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Introductions – 30 sec – Name/Company </a:t>
            </a:r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Coping with COVID – React, Respond, Recover </a:t>
            </a:r>
          </a:p>
          <a:p>
            <a:pPr lvl="5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Boots on the Ground Experience</a:t>
            </a:r>
            <a:endParaRPr lang="en-US" sz="2200" dirty="0"/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Resource Sharing</a:t>
            </a:r>
            <a:endParaRPr lang="en-US" sz="2200" dirty="0"/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How can SVIC be of Service</a:t>
            </a:r>
            <a:endParaRPr lang="en-US" sz="2200" dirty="0"/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Updates</a:t>
            </a:r>
          </a:p>
          <a:p>
            <a:pPr lvl="5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PPE Sourcing Partnership Opportunity</a:t>
            </a:r>
          </a:p>
          <a:p>
            <a:pPr lvl="5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Training Center Feasibility Study</a:t>
            </a:r>
          </a:p>
          <a:p>
            <a:pPr lvl="5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Manufacturing Summit</a:t>
            </a:r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Final Comments and Next Steps </a:t>
            </a:r>
          </a:p>
          <a:p>
            <a:pPr lvl="4">
              <a:spcBef>
                <a:spcPts val="600"/>
              </a:spcBef>
              <a:spcAft>
                <a:spcPts val="600"/>
              </a:spcAft>
            </a:pPr>
            <a:r>
              <a:rPr lang="en-US" sz="2200" b="1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2097797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FAB431-BCFE-4C4B-B4E5-835BF2F0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1494" y="2999557"/>
            <a:ext cx="4977976" cy="87908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0000"/>
                </a:solidFill>
              </a:rPr>
              <a:t>Introductions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onnections">
            <a:extLst>
              <a:ext uri="{FF2B5EF4-FFF2-40B4-BE49-F238E27FC236}">
                <a16:creationId xmlns:a16="http://schemas.microsoft.com/office/drawing/2014/main" id="{9BBC3AE3-42D3-4EB5-B859-513488C4F0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5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ED3583-2115-4274-B96A-492762BD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023" y="2730227"/>
            <a:ext cx="10854513" cy="138869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800" dirty="0"/>
              <a:t>Coping with COVID – React, Respond, Recover </a:t>
            </a: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8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18BB0-C8EB-4D67-8BAA-4AC62AF6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803705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Initial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46CF3-1F8E-426A-95F1-A511CBAB5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921" y="4013165"/>
            <a:ext cx="4204012" cy="22057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Disruptions</a:t>
            </a:r>
          </a:p>
          <a:p>
            <a:pPr algn="r"/>
            <a:r>
              <a:rPr lang="en-US" b="1" dirty="0">
                <a:solidFill>
                  <a:srgbClr val="FFFFFF"/>
                </a:solidFill>
              </a:rPr>
              <a:t>Adaptations</a:t>
            </a:r>
          </a:p>
          <a:p>
            <a:pPr algn="r"/>
            <a:r>
              <a:rPr lang="en-US" b="1" dirty="0">
                <a:solidFill>
                  <a:srgbClr val="FFFFFF"/>
                </a:solidFill>
              </a:rPr>
              <a:t>Solutions</a:t>
            </a:r>
          </a:p>
          <a:p>
            <a:pPr algn="r"/>
            <a:r>
              <a:rPr lang="en-US" b="1" dirty="0">
                <a:solidFill>
                  <a:srgbClr val="FFFFFF"/>
                </a:solidFill>
              </a:rPr>
              <a:t>Workarounds</a:t>
            </a:r>
          </a:p>
          <a:p>
            <a:pPr algn="r"/>
            <a:endParaRPr lang="en-US" b="1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5774243-44B3-4171-8950-D1B45119772F}"/>
              </a:ext>
            </a:extLst>
          </p:cNvPr>
          <p:cNvSpPr txBox="1"/>
          <p:nvPr/>
        </p:nvSpPr>
        <p:spPr>
          <a:xfrm>
            <a:off x="5505278" y="124628"/>
            <a:ext cx="6407522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Insights – Hindsight – Lessons Learned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Some issues with supply chain – Started bartering with local connections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Set up 800# to aid with communications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Important to gauge communicating enough vs overcommunicating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Challenges with what was “good” info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Communicated factual information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Used all channels: Facebook, radio snippets, internal email, other social media to get messages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Internal Crisis and Rapid Response teams activated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Weekly huddles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Had to make fast changes to policies around visitors, vendors, customers and access to facilities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Built out facilities for delivery personnel to use so they did enter main plant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Implemented modified PTO to include a bank of “emergency hours” if employees needed to take time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Brought in temps to cover every work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Assessed all work stations and reconfigured to insure 6 ft. distancing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Modified shifts to allow 1 hour between shifts to minimize risk of cross-spread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Purchased defogging machines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Provided all plant bonus monthly if no interruption of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Used PPP to allow for extra PTO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184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18BB0-C8EB-4D67-8BAA-4AC62AF6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943" y="3690557"/>
            <a:ext cx="4208656" cy="200999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Challenges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46CF3-1F8E-426A-95F1-A511CBAB5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803705"/>
            <a:ext cx="4744994" cy="35170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000" b="1" dirty="0">
                <a:solidFill>
                  <a:srgbClr val="FFFFFF"/>
                </a:solidFill>
              </a:rPr>
              <a:t>Reopening</a:t>
            </a:r>
          </a:p>
          <a:p>
            <a:pPr algn="r"/>
            <a:r>
              <a:rPr lang="en-US" sz="20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Ramping </a:t>
            </a:r>
            <a:r>
              <a:rPr lang="en-US" sz="2000" b="1" dirty="0">
                <a:solidFill>
                  <a:srgbClr val="FFFFFF"/>
                </a:solidFill>
              </a:rPr>
              <a:t>Up</a:t>
            </a:r>
          </a:p>
          <a:p>
            <a:pPr algn="r"/>
            <a:r>
              <a:rPr lang="en-US" sz="20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Changes to On-going Ops</a:t>
            </a:r>
          </a:p>
          <a:p>
            <a:pPr algn="r"/>
            <a:r>
              <a:rPr lang="en-US" sz="2000" b="1" dirty="0">
                <a:solidFill>
                  <a:srgbClr val="FFFFFF"/>
                </a:solidFill>
              </a:rPr>
              <a:t> Procedures, Policies, Practices</a:t>
            </a:r>
          </a:p>
          <a:p>
            <a:pPr algn="r"/>
            <a:r>
              <a:rPr lang="en-US" sz="2000" b="1" dirty="0">
                <a:solidFill>
                  <a:srgbClr val="FFFFFF"/>
                </a:solidFill>
              </a:rPr>
              <a:t>Safety</a:t>
            </a:r>
          </a:p>
          <a:p>
            <a:pPr algn="r"/>
            <a:r>
              <a:rPr lang="en-US" sz="2000" b="1" dirty="0">
                <a:solidFill>
                  <a:srgbClr val="FFFFFF"/>
                </a:solidFill>
              </a:rPr>
              <a:t>Communication</a:t>
            </a:r>
          </a:p>
          <a:p>
            <a:pPr algn="r"/>
            <a:r>
              <a:rPr lang="en-US" sz="2000" b="1" dirty="0">
                <a:solidFill>
                  <a:srgbClr val="FFFFFF"/>
                </a:solidFill>
              </a:rPr>
              <a:t>Support/Resource Needs</a:t>
            </a:r>
            <a:endParaRPr lang="en-US" sz="2000" b="1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7F2FC86-8929-4F22-95A3-FC784FA74DE1}"/>
              </a:ext>
            </a:extLst>
          </p:cNvPr>
          <p:cNvSpPr txBox="1"/>
          <p:nvPr/>
        </p:nvSpPr>
        <p:spPr>
          <a:xfrm>
            <a:off x="5848865" y="572872"/>
            <a:ext cx="61866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Discoveries – Limitations – Solutions –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Clear communication assisted with settling nerves and calming workforce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Developed a sanitization plan and procedures for delivering to customers – touchless delivery system that continues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Provided meals to employees and their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Communication to customers re: changes to our workplace – ½ of crews at home – Admin. And Salesforce working from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Published quarantine policies so all knew what would happen if exposed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Developed and continue PPE and safety procedures for service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Sales and office personnel using virtual meeting technology to continue 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Microsoft teams, Zoom, Skype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Issued new policies and procedures for bringing visitors on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Safety measures included changing HVAC – positive airflow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Implemented separate breakrooms/facilities for outside delivery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Increased use of temps to backfill for employees taking leave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Used flex scheduling and task reallocation to avoid lay-offs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Challenges with increased need for IT support with large numbers working remotely</a:t>
            </a:r>
          </a:p>
        </p:txBody>
      </p:sp>
    </p:spTree>
    <p:extLst>
      <p:ext uri="{BB962C8B-B14F-4D97-AF65-F5344CB8AC3E}">
        <p14:creationId xmlns:p14="http://schemas.microsoft.com/office/powerpoint/2010/main" val="298999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Puzzle pieces">
            <a:extLst>
              <a:ext uri="{FF2B5EF4-FFF2-40B4-BE49-F238E27FC236}">
                <a16:creationId xmlns:a16="http://schemas.microsoft.com/office/drawing/2014/main" id="{0974C837-EFA9-497F-B58D-6016AC11A3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80941" y="1301551"/>
            <a:ext cx="3440610" cy="344061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A761EF1-C445-440D-A879-109D7B27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092" y="2394415"/>
            <a:ext cx="5819861" cy="285273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Resources and Sources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416690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0D9BBC9-D03B-4C3F-A99B-5C2C013F6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4064954"/>
              </p:ext>
            </p:extLst>
          </p:nvPr>
        </p:nvGraphicFramePr>
        <p:xfrm>
          <a:off x="485192" y="398105"/>
          <a:ext cx="11383347" cy="6170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41F94B38-605C-4879-8EEF-D19DBE650FFE}"/>
              </a:ext>
            </a:extLst>
          </p:cNvPr>
          <p:cNvSpPr/>
          <p:nvPr/>
        </p:nvSpPr>
        <p:spPr>
          <a:xfrm>
            <a:off x="6096000" y="398105"/>
            <a:ext cx="5670177" cy="2245659"/>
          </a:xfrm>
          <a:prstGeom prst="wedgeRoundRectCallout">
            <a:avLst>
              <a:gd name="adj1" fmla="val -47353"/>
              <a:gd name="adj2" fmla="val 10936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Partial Listing</a:t>
            </a:r>
          </a:p>
          <a:p>
            <a:pPr algn="ctr"/>
            <a:r>
              <a:rPr lang="en-US" dirty="0"/>
              <a:t>Please send additional useful links to </a:t>
            </a:r>
          </a:p>
          <a:p>
            <a:pPr algn="ctr"/>
            <a:endParaRPr lang="en-US" dirty="0"/>
          </a:p>
          <a:p>
            <a:pPr algn="ctr"/>
            <a:r>
              <a:rPr lang="en-US" sz="2400" dirty="0">
                <a:hlinkClick r:id="rId8"/>
              </a:rPr>
              <a:t>southvalleyindcollaborative@gmail.com</a:t>
            </a:r>
            <a:endParaRPr lang="en-US" sz="2400" dirty="0"/>
          </a:p>
          <a:p>
            <a:pPr algn="ctr"/>
            <a:endParaRPr lang="en-US" dirty="0"/>
          </a:p>
          <a:p>
            <a:pPr algn="ctr"/>
            <a:r>
              <a:rPr lang="en-US" dirty="0"/>
              <a:t>as identified</a:t>
            </a:r>
          </a:p>
        </p:txBody>
      </p:sp>
    </p:spTree>
    <p:extLst>
      <p:ext uri="{BB962C8B-B14F-4D97-AF65-F5344CB8AC3E}">
        <p14:creationId xmlns:p14="http://schemas.microsoft.com/office/powerpoint/2010/main" val="2159723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ED3583-2115-4274-B96A-492762BD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9023" y="2730227"/>
            <a:ext cx="10854513" cy="13886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How can SVIC be of Service??</a:t>
            </a: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7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987</Words>
  <Application>Microsoft Office PowerPoint</Application>
  <PresentationFormat>Widescreen</PresentationFormat>
  <Paragraphs>153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Office Theme</vt:lpstr>
      <vt:lpstr>PowerPoint Presentation</vt:lpstr>
      <vt:lpstr>Agenda</vt:lpstr>
      <vt:lpstr>Introductions</vt:lpstr>
      <vt:lpstr>Coping with COVID – React, Respond, Recover </vt:lpstr>
      <vt:lpstr>Initial Challenges</vt:lpstr>
      <vt:lpstr>Current Challenges</vt:lpstr>
      <vt:lpstr>Resources and Sources of Information</vt:lpstr>
      <vt:lpstr>PowerPoint Presentation</vt:lpstr>
      <vt:lpstr>How can SVIC be of Service??</vt:lpstr>
      <vt:lpstr>Updates</vt:lpstr>
      <vt:lpstr>2020 Dates to Remember</vt:lpstr>
      <vt:lpstr>Q and A</vt:lpstr>
      <vt:lpstr>Wrap Up &amp;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Halsey</dc:creator>
  <cp:lastModifiedBy>melissa hulsey</cp:lastModifiedBy>
  <cp:revision>9</cp:revision>
  <dcterms:created xsi:type="dcterms:W3CDTF">2020-02-06T02:27:51Z</dcterms:created>
  <dcterms:modified xsi:type="dcterms:W3CDTF">2020-07-16T15:32:18Z</dcterms:modified>
</cp:coreProperties>
</file>